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57" r:id="rId4"/>
    <p:sldId id="258" r:id="rId5"/>
    <p:sldId id="259" r:id="rId6"/>
    <p:sldId id="283" r:id="rId7"/>
    <p:sldId id="265" r:id="rId8"/>
    <p:sldId id="264" r:id="rId9"/>
    <p:sldId id="267" r:id="rId10"/>
    <p:sldId id="285" r:id="rId11"/>
    <p:sldId id="263" r:id="rId12"/>
    <p:sldId id="262" r:id="rId13"/>
    <p:sldId id="261" r:id="rId14"/>
    <p:sldId id="260"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1" r:id="rId28"/>
    <p:sldId id="284" r:id="rId29"/>
    <p:sldId id="282"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004B8A7-1B48-4A6B-B719-4C0ED76C29BF}">
          <p14:sldIdLst>
            <p14:sldId id="276"/>
            <p14:sldId id="256"/>
          </p14:sldIdLst>
        </p14:section>
        <p14:section name="История малой Родины" id="{158CF47C-86CB-4B6C-8295-38B98A3D1F6F}">
          <p14:sldIdLst>
            <p14:sldId id="257"/>
          </p14:sldIdLst>
        </p14:section>
        <p14:section name="История создания города" id="{883BFC65-73F0-4E0D-B23F-477A65871CC2}">
          <p14:sldIdLst>
            <p14:sldId id="258"/>
            <p14:sldId id="259"/>
          </p14:sldIdLst>
        </p14:section>
        <p14:section name="Достопримичательности" id="{A4986F91-5D0F-4487-AECA-D52407CA2A92}">
          <p14:sldIdLst>
            <p14:sldId id="283"/>
            <p14:sldId id="265"/>
            <p14:sldId id="264"/>
          </p14:sldIdLst>
        </p14:section>
        <p14:section name="Образование" id="{600C3518-E327-430F-8268-207FEDC5610F}">
          <p14:sldIdLst>
            <p14:sldId id="267"/>
            <p14:sldId id="285"/>
          </p14:sldIdLst>
        </p14:section>
        <p14:section name="Культура" id="{798A3B66-A724-488F-8D82-B1CA054F6F20}">
          <p14:sldIdLst>
            <p14:sldId id="263"/>
            <p14:sldId id="262"/>
          </p14:sldIdLst>
        </p14:section>
        <p14:section name="Достопримичательности" id="{DE6889B3-6549-46CE-87C1-3BF39F66D8EA}">
          <p14:sldIdLst>
            <p14:sldId id="261"/>
            <p14:sldId id="260"/>
            <p14:sldId id="268"/>
            <p14:sldId id="269"/>
            <p14:sldId id="270"/>
            <p14:sldId id="271"/>
            <p14:sldId id="272"/>
            <p14:sldId id="273"/>
            <p14:sldId id="274"/>
            <p14:sldId id="275"/>
            <p14:sldId id="277"/>
            <p14:sldId id="278"/>
            <p14:sldId id="279"/>
            <p14:sldId id="280"/>
            <p14:sldId id="281"/>
            <p14:sldId id="284"/>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BDC082-CE5E-486D-ABA1-EE0AA771EDF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D49CCE4-F29A-4BD4-8B53-74E4E6DF3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9F78CBF-EEFC-44BC-860C-6159CF0F771B}"/>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4878EA37-25A3-448D-BA51-2617AC4BD55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63AB82-C5A5-4653-86F1-54D6C028C667}"/>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253609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9C82A9-4B35-4E48-9FB4-BE764B4CD6B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3DF4DFB-DD54-4B89-834C-7579CC016DB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E1476EE-FC90-4FD4-91DA-2E329DB36237}"/>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667B158D-D850-48F1-8A29-D9DEE29BC3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9BC1388-4CB1-4B73-AC0C-E632DCAC658F}"/>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318214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E92AEC8-50AE-41C9-81AA-AB4EE8BABF7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F2EF643-8922-45DE-8756-6BC23BA0F28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15FD1F4-4EB8-4871-86DD-4EAAAD395034}"/>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6ED31501-792A-492E-85ED-6D610CA7018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493CDD7-291B-45DF-9541-924947CC6686}"/>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924243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8C80EF-B4A6-42B9-8B3B-526A18661C7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103AF75-1ECC-4A80-BC58-7BAC6093A7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848FA03-0006-4957-ABCB-E5B2FF0A6609}"/>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740B77E4-FAB9-47F2-BE04-B3A82552CC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1136D0-CDA2-44BE-9D80-2204EE1160F2}"/>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75677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6DC7B9-0E16-4BC1-AA07-3B52782EF54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E18AF37-D2A1-448C-9082-249FA77665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3AF93BC-A875-4C32-B7F2-C736DDEAEF8D}"/>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55EAD286-6BFF-48D8-BD8B-75E26B19F2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BDF0119-649E-4AB5-984B-946C83523EF1}"/>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77761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C70C80-A8E1-4C48-99DC-24AD177FD25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3F6E7B4-1DA0-4200-989C-1A6C606A2E6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84366FC-95A2-46E7-BBD2-00EF5FA043C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4BF51BB-9BAD-4B94-9C08-8A9EB4846FA8}"/>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6" name="Нижний колонтитул 5">
            <a:extLst>
              <a:ext uri="{FF2B5EF4-FFF2-40B4-BE49-F238E27FC236}">
                <a16:creationId xmlns:a16="http://schemas.microsoft.com/office/drawing/2014/main" id="{E561D39F-7A6D-40D9-B502-C2954570B0E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BBCF69A-6F45-4D0E-AB7A-0FB899BC9E2C}"/>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368107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C86444-FC9E-4F47-8C72-DFF8CA1B872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AC685A1-550C-4EAA-A0CD-19EDC9E11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DA4D441-7349-46BE-8313-EDAC8E966D8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8A8311B-7BE5-4D34-A6D1-DD9178F770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16A2AB7-0EF0-48B9-AC1F-956665E2EFD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D00E4BF-51DB-4283-B71A-F33533FF135F}"/>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8" name="Нижний колонтитул 7">
            <a:extLst>
              <a:ext uri="{FF2B5EF4-FFF2-40B4-BE49-F238E27FC236}">
                <a16:creationId xmlns:a16="http://schemas.microsoft.com/office/drawing/2014/main" id="{F6D7E128-2DAC-443A-AF8D-312C8A88159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37E2EBF-A8ED-4638-A3B6-7A74D03B4EC1}"/>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363257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31567-E791-441C-B54B-0B10AAF196E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3AAF59A-BBED-4640-A637-C3A554A5EC09}"/>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4" name="Нижний колонтитул 3">
            <a:extLst>
              <a:ext uri="{FF2B5EF4-FFF2-40B4-BE49-F238E27FC236}">
                <a16:creationId xmlns:a16="http://schemas.microsoft.com/office/drawing/2014/main" id="{5D0FCB63-D219-43C6-83E5-123304D4CEE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0C87DDF-E1F0-4FFD-90FA-B83CFCCDDFAD}"/>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29435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372E90-BBB4-45F3-907B-3467E419895F}"/>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3" name="Нижний колонтитул 2">
            <a:extLst>
              <a:ext uri="{FF2B5EF4-FFF2-40B4-BE49-F238E27FC236}">
                <a16:creationId xmlns:a16="http://schemas.microsoft.com/office/drawing/2014/main" id="{62DA06B6-4B47-42BC-8492-5A9AF8839D2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E25A97A-6CF7-40E4-B702-6F32E0390C90}"/>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82584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36336D-E9FE-4E91-96AA-718DAB71457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7604483-3F10-4316-A4B0-467241E07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48B8F91-1BC7-49D1-84F2-2E56530B9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ACBD664-0438-4A6A-A0E4-DAD1D5271317}"/>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6" name="Нижний колонтитул 5">
            <a:extLst>
              <a:ext uri="{FF2B5EF4-FFF2-40B4-BE49-F238E27FC236}">
                <a16:creationId xmlns:a16="http://schemas.microsoft.com/office/drawing/2014/main" id="{1FCCD302-0E76-4742-802E-3036397B803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62B768B-4657-46FA-AA92-454707656A19}"/>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3373251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7509EA-434E-4499-AEF2-762293D4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ED55F2E-33AB-4165-9EA9-142FE2B00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B00B461-3E5F-435D-BC51-73FB8C99B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91E5DE7-5467-4F89-AAF0-742F170EE2CF}"/>
              </a:ext>
            </a:extLst>
          </p:cNvPr>
          <p:cNvSpPr>
            <a:spLocks noGrp="1"/>
          </p:cNvSpPr>
          <p:nvPr>
            <p:ph type="dt" sz="half" idx="10"/>
          </p:nvPr>
        </p:nvSpPr>
        <p:spPr/>
        <p:txBody>
          <a:bodyPr/>
          <a:lstStyle/>
          <a:p>
            <a:fld id="{E0552E39-ED76-421C-ABAA-69F6E7055967}" type="datetimeFigureOut">
              <a:rPr lang="ru-RU" smtClean="0"/>
              <a:t>сб 22.10.22</a:t>
            </a:fld>
            <a:endParaRPr lang="ru-RU"/>
          </a:p>
        </p:txBody>
      </p:sp>
      <p:sp>
        <p:nvSpPr>
          <p:cNvPr id="6" name="Нижний колонтитул 5">
            <a:extLst>
              <a:ext uri="{FF2B5EF4-FFF2-40B4-BE49-F238E27FC236}">
                <a16:creationId xmlns:a16="http://schemas.microsoft.com/office/drawing/2014/main" id="{0FCF46BE-AAEC-4FCC-A1DF-BAD5FDA589F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4750534-7CF4-41D9-A514-BF3E6AE6D63D}"/>
              </a:ext>
            </a:extLst>
          </p:cNvPr>
          <p:cNvSpPr>
            <a:spLocks noGrp="1"/>
          </p:cNvSpPr>
          <p:nvPr>
            <p:ph type="sldNum" sz="quarter" idx="12"/>
          </p:nvPr>
        </p:nvSpPr>
        <p:spPr/>
        <p:txBody>
          <a:bodyPr/>
          <a:lstStyle/>
          <a:p>
            <a:fld id="{6D6D5429-D08A-4B38-8B8D-2056DCEFB618}" type="slidenum">
              <a:rPr lang="ru-RU" smtClean="0"/>
              <a:t>‹#›</a:t>
            </a:fld>
            <a:endParaRPr lang="ru-RU"/>
          </a:p>
        </p:txBody>
      </p:sp>
    </p:spTree>
    <p:extLst>
      <p:ext uri="{BB962C8B-B14F-4D97-AF65-F5344CB8AC3E}">
        <p14:creationId xmlns:p14="http://schemas.microsoft.com/office/powerpoint/2010/main" val="905729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3B937F-4325-4AFC-A288-2EE13EF96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369900E-4A3B-40C6-84DC-97D64E7C37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BA7C4EF-5621-4AA0-93E4-890C098B1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52E39-ED76-421C-ABAA-69F6E7055967}" type="datetimeFigureOut">
              <a:rPr lang="ru-RU" smtClean="0"/>
              <a:t>сб 22.10.22</a:t>
            </a:fld>
            <a:endParaRPr lang="ru-RU"/>
          </a:p>
        </p:txBody>
      </p:sp>
      <p:sp>
        <p:nvSpPr>
          <p:cNvPr id="5" name="Нижний колонтитул 4">
            <a:extLst>
              <a:ext uri="{FF2B5EF4-FFF2-40B4-BE49-F238E27FC236}">
                <a16:creationId xmlns:a16="http://schemas.microsoft.com/office/drawing/2014/main" id="{B17C1BE3-7810-495B-9EE6-FFFC8566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CA614B7-9616-4B0F-8ABB-416D47922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D5429-D08A-4B38-8B8D-2056DCEFB618}" type="slidenum">
              <a:rPr lang="ru-RU" smtClean="0"/>
              <a:t>‹#›</a:t>
            </a:fld>
            <a:endParaRPr lang="ru-RU"/>
          </a:p>
        </p:txBody>
      </p:sp>
    </p:spTree>
    <p:extLst>
      <p:ext uri="{BB962C8B-B14F-4D97-AF65-F5344CB8AC3E}">
        <p14:creationId xmlns:p14="http://schemas.microsoft.com/office/powerpoint/2010/main" val="24645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slide" Target="slide28.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nailtimler.com/bashkortostan/sibay/sibay_samorodok.gi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ailtimler.com/bashkortostan/sibay/sibay_vodopad.jpg"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7FA9926-72E3-457A-82E8-7130CD908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83014" y="112542"/>
            <a:ext cx="2588455" cy="1830400"/>
          </a:xfrm>
          <a:prstGeom prst="rect">
            <a:avLst/>
          </a:prstGeom>
        </p:spPr>
      </p:pic>
      <p:sp>
        <p:nvSpPr>
          <p:cNvPr id="3" name="Объект 2">
            <a:extLst>
              <a:ext uri="{FF2B5EF4-FFF2-40B4-BE49-F238E27FC236}">
                <a16:creationId xmlns:a16="http://schemas.microsoft.com/office/drawing/2014/main" id="{1FBB2A5E-4164-466C-879D-15C8B4DEBEC0}"/>
              </a:ext>
            </a:extLst>
          </p:cNvPr>
          <p:cNvSpPr>
            <a:spLocks noGrp="1"/>
          </p:cNvSpPr>
          <p:nvPr>
            <p:ph idx="1"/>
          </p:nvPr>
        </p:nvSpPr>
        <p:spPr>
          <a:xfrm>
            <a:off x="584980" y="3296236"/>
            <a:ext cx="10515600" cy="2362906"/>
          </a:xfrm>
        </p:spPr>
        <p:txBody>
          <a:bodyPr/>
          <a:lstStyle/>
          <a:p>
            <a:pPr marL="0" indent="0" algn="ctr">
              <a:buNone/>
            </a:pPr>
            <a:endParaRPr lang="ru-RU" dirty="0">
              <a:latin typeface="Georgia" panose="02040502050405020303" pitchFamily="18" charset="0"/>
            </a:endParaRPr>
          </a:p>
          <a:p>
            <a:pPr marL="0" indent="0" algn="ctr">
              <a:buNone/>
            </a:pPr>
            <a:r>
              <a:rPr lang="ru-RU" dirty="0">
                <a:latin typeface="Georgia" panose="02040502050405020303" pitchFamily="18" charset="0"/>
              </a:rPr>
              <a:t>Интерактивный плакат</a:t>
            </a:r>
            <a:br>
              <a:rPr lang="ru-RU" dirty="0">
                <a:latin typeface="Georgia" panose="02040502050405020303" pitchFamily="18" charset="0"/>
              </a:rPr>
            </a:br>
            <a:r>
              <a:rPr lang="ru-RU" dirty="0">
                <a:latin typeface="Georgia" panose="02040502050405020303" pitchFamily="18" charset="0"/>
              </a:rPr>
              <a:t>История «малой Родины» г. Сибай</a:t>
            </a:r>
          </a:p>
        </p:txBody>
      </p:sp>
      <p:sp>
        <p:nvSpPr>
          <p:cNvPr id="4" name="TextBox 3">
            <a:extLst>
              <a:ext uri="{FF2B5EF4-FFF2-40B4-BE49-F238E27FC236}">
                <a16:creationId xmlns:a16="http://schemas.microsoft.com/office/drawing/2014/main" id="{2E03AD1C-5886-4E00-A575-8C062322D97A}"/>
              </a:ext>
            </a:extLst>
          </p:cNvPr>
          <p:cNvSpPr txBox="1"/>
          <p:nvPr/>
        </p:nvSpPr>
        <p:spPr>
          <a:xfrm>
            <a:off x="133350" y="4857750"/>
            <a:ext cx="6210300" cy="1631216"/>
          </a:xfrm>
          <a:prstGeom prst="rect">
            <a:avLst/>
          </a:prstGeom>
          <a:noFill/>
        </p:spPr>
        <p:txBody>
          <a:bodyPr wrap="square" rtlCol="0">
            <a:spAutoFit/>
          </a:bodyPr>
          <a:lstStyle/>
          <a:p>
            <a:r>
              <a:rPr lang="ru-RU" sz="2000" dirty="0">
                <a:latin typeface="Georgia" panose="02040502050405020303" pitchFamily="18" charset="0"/>
              </a:rPr>
              <a:t>Авторы:</a:t>
            </a:r>
          </a:p>
          <a:p>
            <a:r>
              <a:rPr lang="ru-RU" sz="2000" dirty="0">
                <a:latin typeface="Georgia" panose="02040502050405020303" pitchFamily="18" charset="0"/>
              </a:rPr>
              <a:t>Руководители:</a:t>
            </a:r>
          </a:p>
          <a:p>
            <a:r>
              <a:rPr lang="ru-RU" sz="2000" dirty="0" err="1">
                <a:latin typeface="Georgia" panose="02040502050405020303" pitchFamily="18" charset="0"/>
              </a:rPr>
              <a:t>Смакова</a:t>
            </a:r>
            <a:r>
              <a:rPr lang="ru-RU" sz="2000" dirty="0">
                <a:latin typeface="Georgia" panose="02040502050405020303" pitchFamily="18" charset="0"/>
              </a:rPr>
              <a:t> </a:t>
            </a:r>
            <a:r>
              <a:rPr lang="ru-RU" sz="2000" dirty="0" err="1">
                <a:latin typeface="Georgia" panose="02040502050405020303" pitchFamily="18" charset="0"/>
              </a:rPr>
              <a:t>Зимфира</a:t>
            </a:r>
            <a:r>
              <a:rPr lang="ru-RU" sz="2000" dirty="0">
                <a:latin typeface="Georgia" panose="02040502050405020303" pitchFamily="18" charset="0"/>
              </a:rPr>
              <a:t> </a:t>
            </a:r>
            <a:r>
              <a:rPr lang="ru-RU" sz="2000" dirty="0" err="1">
                <a:latin typeface="Georgia" panose="02040502050405020303" pitchFamily="18" charset="0"/>
              </a:rPr>
              <a:t>Айдаровна</a:t>
            </a:r>
            <a:endParaRPr lang="ru-RU" sz="2000" dirty="0">
              <a:latin typeface="Georgia" panose="02040502050405020303" pitchFamily="18" charset="0"/>
            </a:endParaRPr>
          </a:p>
          <a:p>
            <a:r>
              <a:rPr lang="ru-RU" sz="2000" dirty="0">
                <a:latin typeface="Georgia" panose="02040502050405020303" pitchFamily="18" charset="0"/>
              </a:rPr>
              <a:t>Арбузов Александр Владимирович</a:t>
            </a:r>
          </a:p>
          <a:p>
            <a:r>
              <a:rPr lang="ru-RU" sz="2000" dirty="0">
                <a:latin typeface="Georgia" panose="02040502050405020303" pitchFamily="18" charset="0"/>
              </a:rPr>
              <a:t>Конкурсант: </a:t>
            </a:r>
            <a:r>
              <a:rPr lang="ru-RU" sz="2000" dirty="0" err="1">
                <a:latin typeface="Georgia" panose="02040502050405020303" pitchFamily="18" charset="0"/>
              </a:rPr>
              <a:t>Ихсанова</a:t>
            </a:r>
            <a:r>
              <a:rPr lang="ru-RU" sz="2000" dirty="0">
                <a:latin typeface="Georgia" panose="02040502050405020303" pitchFamily="18" charset="0"/>
              </a:rPr>
              <a:t> Алиса Артуровна</a:t>
            </a:r>
          </a:p>
        </p:txBody>
      </p:sp>
      <p:sp>
        <p:nvSpPr>
          <p:cNvPr id="5" name="TextBox 4">
            <a:extLst>
              <a:ext uri="{FF2B5EF4-FFF2-40B4-BE49-F238E27FC236}">
                <a16:creationId xmlns:a16="http://schemas.microsoft.com/office/drawing/2014/main" id="{D8A4D856-2FD3-484A-8007-656D8CC16BD8}"/>
              </a:ext>
            </a:extLst>
          </p:cNvPr>
          <p:cNvSpPr txBox="1"/>
          <p:nvPr/>
        </p:nvSpPr>
        <p:spPr>
          <a:xfrm>
            <a:off x="133350" y="1645920"/>
            <a:ext cx="11753850" cy="2092881"/>
          </a:xfrm>
          <a:prstGeom prst="rect">
            <a:avLst/>
          </a:prstGeom>
          <a:noFill/>
        </p:spPr>
        <p:txBody>
          <a:bodyPr wrap="square" rtlCol="0">
            <a:spAutoFit/>
          </a:bodyPr>
          <a:lstStyle/>
          <a:p>
            <a:pPr algn="ctr"/>
            <a:r>
              <a:rPr lang="ru-RU" sz="1600" dirty="0">
                <a:latin typeface="Georgia" panose="02040502050405020303" pitchFamily="18" charset="0"/>
              </a:rPr>
              <a:t/>
            </a:r>
            <a:br>
              <a:rPr lang="ru-RU" sz="1600" dirty="0">
                <a:latin typeface="Georgia" panose="02040502050405020303" pitchFamily="18" charset="0"/>
              </a:rPr>
            </a:br>
            <a:r>
              <a:rPr lang="ru-RU" sz="2400" b="1" dirty="0">
                <a:latin typeface="Georgia" panose="02040502050405020303" pitchFamily="18" charset="0"/>
              </a:rPr>
              <a:t>ГБПОУ РБ </a:t>
            </a:r>
            <a:r>
              <a:rPr lang="ru-RU" sz="2400" b="1" dirty="0" err="1">
                <a:latin typeface="Georgia" panose="02040502050405020303" pitchFamily="18" charset="0"/>
              </a:rPr>
              <a:t>Сибайский</a:t>
            </a:r>
            <a:r>
              <a:rPr lang="ru-RU" sz="2400" b="1" dirty="0">
                <a:latin typeface="Georgia" panose="02040502050405020303" pitchFamily="18" charset="0"/>
              </a:rPr>
              <a:t> колледж искусств имени К. А. Валеева </a:t>
            </a:r>
            <a:r>
              <a:rPr lang="ru-RU" dirty="0">
                <a:latin typeface="Georgia" panose="02040502050405020303" pitchFamily="18" charset="0"/>
              </a:rPr>
              <a:t/>
            </a:r>
            <a:br>
              <a:rPr lang="ru-RU" dirty="0">
                <a:latin typeface="Georgia" panose="02040502050405020303" pitchFamily="18" charset="0"/>
              </a:rPr>
            </a:br>
            <a:r>
              <a:rPr lang="ru-RU" dirty="0">
                <a:latin typeface="Georgia" panose="02040502050405020303" pitchFamily="18" charset="0"/>
              </a:rPr>
              <a:t/>
            </a:r>
            <a:br>
              <a:rPr lang="ru-RU" dirty="0">
                <a:latin typeface="Georgia" panose="02040502050405020303" pitchFamily="18" charset="0"/>
              </a:rPr>
            </a:br>
            <a:r>
              <a:rPr lang="ru-RU" sz="1800" dirty="0">
                <a:latin typeface="Georgia" panose="02040502050405020303" pitchFamily="18" charset="0"/>
              </a:rPr>
              <a:t>Интерактивный плакат «Путешествие в историю», посвящённом 150-летию со дня рождения великого русского  путешественника, писателя и исследователя В.К. Арсеньева</a:t>
            </a:r>
            <a:br>
              <a:rPr lang="ru-RU" sz="1800" dirty="0">
                <a:latin typeface="Georgia" panose="02040502050405020303" pitchFamily="18" charset="0"/>
              </a:rPr>
            </a:br>
            <a:r>
              <a:rPr lang="ru-RU" sz="1800" dirty="0">
                <a:latin typeface="Georgia" panose="02040502050405020303" pitchFamily="18" charset="0"/>
              </a:rPr>
              <a:t>Среди обучающихся профессиональных образовательных организаций Республики Башкортостан</a:t>
            </a:r>
            <a:br>
              <a:rPr lang="ru-RU" sz="1800" dirty="0">
                <a:latin typeface="Georgia" panose="02040502050405020303" pitchFamily="18" charset="0"/>
              </a:rPr>
            </a:br>
            <a:endParaRPr lang="ru-RU" dirty="0"/>
          </a:p>
        </p:txBody>
      </p:sp>
    </p:spTree>
    <p:extLst>
      <p:ext uri="{BB962C8B-B14F-4D97-AF65-F5344CB8AC3E}">
        <p14:creationId xmlns:p14="http://schemas.microsoft.com/office/powerpoint/2010/main" val="295182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011BF6-7A79-4FCD-BBD1-B29A54489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99" y="325582"/>
            <a:ext cx="5517188" cy="3103418"/>
          </a:xfrm>
          <a:prstGeom prst="rect">
            <a:avLst/>
          </a:prstGeom>
          <a:scene3d>
            <a:camera prst="orthographicFront"/>
            <a:lightRig rig="threePt" dir="t"/>
          </a:scene3d>
          <a:sp3d>
            <a:bevelT w="114300" prst="hardEdge"/>
          </a:sp3d>
        </p:spPr>
      </p:pic>
      <p:pic>
        <p:nvPicPr>
          <p:cNvPr id="7" name="Рисунок 6">
            <a:extLst>
              <a:ext uri="{FF2B5EF4-FFF2-40B4-BE49-F238E27FC236}">
                <a16:creationId xmlns:a16="http://schemas.microsoft.com/office/drawing/2014/main" id="{2227258B-7578-46D7-9827-C835A764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269" y="1488617"/>
            <a:ext cx="6133513" cy="4600135"/>
          </a:xfrm>
          <a:prstGeom prst="rect">
            <a:avLst/>
          </a:prstGeom>
          <a:scene3d>
            <a:camera prst="orthographicFront"/>
            <a:lightRig rig="threePt" dir="t"/>
          </a:scene3d>
          <a:sp3d>
            <a:bevelT w="139700" h="139700" prst="divot"/>
          </a:sp3d>
        </p:spPr>
      </p:pic>
      <p:pic>
        <p:nvPicPr>
          <p:cNvPr id="9" name="Рисунок 8">
            <a:extLst>
              <a:ext uri="{FF2B5EF4-FFF2-40B4-BE49-F238E27FC236}">
                <a16:creationId xmlns:a16="http://schemas.microsoft.com/office/drawing/2014/main" id="{ACF9D139-357F-4D82-9808-F40916817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857" y="3332018"/>
            <a:ext cx="4202545" cy="3151909"/>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213167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C7BFF79-D8BF-4F7C-8FF5-E90FD6F9FBF4}"/>
              </a:ext>
            </a:extLst>
          </p:cNvPr>
          <p:cNvSpPr>
            <a:spLocks noGrp="1"/>
          </p:cNvSpPr>
          <p:nvPr>
            <p:ph idx="1"/>
          </p:nvPr>
        </p:nvSpPr>
        <p:spPr>
          <a:xfrm>
            <a:off x="666750" y="2909887"/>
            <a:ext cx="10515600" cy="3948113"/>
          </a:xfrm>
        </p:spPr>
        <p:txBody>
          <a:bodyPr>
            <a:normAutofit/>
          </a:bodyPr>
          <a:lstStyle/>
          <a:p>
            <a:pPr marL="95250" indent="0" algn="ctr">
              <a:lnSpc>
                <a:spcPct val="107000"/>
              </a:lnSpc>
              <a:spcBef>
                <a:spcPts val="75"/>
              </a:spcBef>
              <a:spcAft>
                <a:spcPts val="75"/>
              </a:spcAft>
              <a:buNone/>
            </a:pPr>
            <a:r>
              <a:rPr lang="ru-RU" sz="2400" b="1" i="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b="1" i="1"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2400" b="1" i="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b="1"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государственный башкирский театр драмы имени </a:t>
            </a:r>
            <a:r>
              <a:rPr lang="ru-RU" sz="2400" b="1" i="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Арслана</a:t>
            </a:r>
            <a:r>
              <a:rPr lang="ru-RU" sz="2400" b="1" i="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b="1" i="1"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Мубарякова</a:t>
            </a:r>
            <a:endParaRPr lang="ru-RU"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Создан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июне 1931 года. Первым главным режиссёром и художественным руководителем стал А. К.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Мубаряков</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Основоположники театра-воспитанники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Макарима</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Магадеева</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Постановлением Правительства Башкирской Республики от 20 сентября 1991 года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Сибайскому</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театру присвоено имя первого художественного руководителя театра, выдающегося деятеля театрального искусства Народного артиста СССР Арслана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Мубарякова</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sz="3600" dirty="0"/>
          </a:p>
        </p:txBody>
      </p:sp>
      <p:pic>
        <p:nvPicPr>
          <p:cNvPr id="5" name="Рисунок 4">
            <a:extLst>
              <a:ext uri="{FF2B5EF4-FFF2-40B4-BE49-F238E27FC236}">
                <a16:creationId xmlns:a16="http://schemas.microsoft.com/office/drawing/2014/main" id="{5A02CFC8-2AF5-4DAC-829C-597192573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491" y="260356"/>
            <a:ext cx="4162774" cy="2776538"/>
          </a:xfrm>
          <a:prstGeom prst="rect">
            <a:avLst/>
          </a:prstGeom>
        </p:spPr>
      </p:pic>
      <p:pic>
        <p:nvPicPr>
          <p:cNvPr id="7" name="Рисунок 6">
            <a:extLst>
              <a:ext uri="{FF2B5EF4-FFF2-40B4-BE49-F238E27FC236}">
                <a16:creationId xmlns:a16="http://schemas.microsoft.com/office/drawing/2014/main" id="{B02455AE-C0CA-4745-ACD0-846FD6A0E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436" y="247192"/>
            <a:ext cx="4137054" cy="2759485"/>
          </a:xfrm>
          <a:prstGeom prst="rect">
            <a:avLst/>
          </a:prstGeom>
        </p:spPr>
      </p:pic>
    </p:spTree>
    <p:extLst>
      <p:ext uri="{BB962C8B-B14F-4D97-AF65-F5344CB8AC3E}">
        <p14:creationId xmlns:p14="http://schemas.microsoft.com/office/powerpoint/2010/main" val="643993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A03F8D2-ED3B-4E2E-B0BD-9A698510900B}"/>
              </a:ext>
            </a:extLst>
          </p:cNvPr>
          <p:cNvSpPr>
            <a:spLocks noGrp="1"/>
          </p:cNvSpPr>
          <p:nvPr>
            <p:ph idx="1"/>
          </p:nvPr>
        </p:nvSpPr>
        <p:spPr>
          <a:xfrm>
            <a:off x="6386944" y="346364"/>
            <a:ext cx="5805055" cy="5952031"/>
          </a:xfrm>
        </p:spPr>
        <p:txBody>
          <a:bodyPr>
            <a:normAutofit/>
          </a:bodyPr>
          <a:lstStyle/>
          <a:p>
            <a:pPr marL="0" indent="0">
              <a:buNone/>
            </a:pPr>
            <a:r>
              <a:rPr lang="ru-RU" sz="24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Сибайская</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городская филармония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была учреждена в 1993 году. Ее первым директором стал Ф.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Хуснутдинов</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художественным руководителем — А. </a:t>
            </a:r>
            <a:r>
              <a:rPr lang="ru-RU"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Куватова</a:t>
            </a:r>
            <a:r>
              <a:rPr lang="en-US"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4800" dirty="0"/>
          </a:p>
          <a:p>
            <a:endParaRPr lang="ru-RU" sz="3600" dirty="0"/>
          </a:p>
        </p:txBody>
      </p:sp>
      <p:pic>
        <p:nvPicPr>
          <p:cNvPr id="5" name="Рисунок 4">
            <a:extLst>
              <a:ext uri="{FF2B5EF4-FFF2-40B4-BE49-F238E27FC236}">
                <a16:creationId xmlns:a16="http://schemas.microsoft.com/office/drawing/2014/main" id="{B558C7A8-B5A1-4CC5-AC7E-572892200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45" y="166254"/>
            <a:ext cx="5098444" cy="3067049"/>
          </a:xfrm>
          <a:prstGeom prst="rect">
            <a:avLst/>
          </a:prstGeom>
        </p:spPr>
      </p:pic>
      <p:pic>
        <p:nvPicPr>
          <p:cNvPr id="2" name="Рисунок 1"/>
          <p:cNvPicPr>
            <a:picLocks noChangeAspect="1"/>
          </p:cNvPicPr>
          <p:nvPr/>
        </p:nvPicPr>
        <p:blipFill>
          <a:blip r:embed="rId3"/>
          <a:stretch>
            <a:fillRect/>
          </a:stretch>
        </p:blipFill>
        <p:spPr>
          <a:xfrm>
            <a:off x="592738" y="3695117"/>
            <a:ext cx="5101452" cy="2298178"/>
          </a:xfrm>
          <a:prstGeom prst="rect">
            <a:avLst/>
          </a:prstGeom>
        </p:spPr>
      </p:pic>
      <p:sp>
        <p:nvSpPr>
          <p:cNvPr id="4" name="Прямоугольник 3"/>
          <p:cNvSpPr/>
          <p:nvPr/>
        </p:nvSpPr>
        <p:spPr>
          <a:xfrm>
            <a:off x="6386944" y="2826327"/>
            <a:ext cx="5375565" cy="2703304"/>
          </a:xfrm>
          <a:prstGeom prst="rect">
            <a:avLst/>
          </a:prstGeom>
        </p:spPr>
        <p:txBody>
          <a:bodyPr wrap="square">
            <a:spAutoFit/>
          </a:bodyPr>
          <a:lstStyle/>
          <a:p>
            <a:pPr marL="95250" lvl="0">
              <a:spcBef>
                <a:spcPts val="75"/>
              </a:spcBef>
              <a:spcAft>
                <a:spcPts val="75"/>
              </a:spcAft>
            </a:pPr>
            <a:r>
              <a:rPr lang="ru-RU"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Башкирский детский театр «СУЛПАН» </a:t>
            </a:r>
            <a:endParaRPr lang="ru-RU" sz="2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95250" lvl="0">
              <a:spcBef>
                <a:spcPts val="75"/>
              </a:spcBef>
              <a:spcAft>
                <a:spcPts val="75"/>
              </a:spcAft>
            </a:pPr>
            <a:r>
              <a:rPr lang="ru-RU" sz="2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В 1993 году студия была переименована в детский театр «</a:t>
            </a:r>
            <a:r>
              <a:rPr lang="ru-RU" sz="2400" dirty="0" err="1">
                <a:solidFill>
                  <a:srgbClr val="000000"/>
                </a:solidFill>
                <a:latin typeface="Georgia" panose="02040502050405020303" pitchFamily="18" charset="0"/>
                <a:ea typeface="Times New Roman" panose="02020603050405020304" pitchFamily="18" charset="0"/>
                <a:cs typeface="Times New Roman" panose="02020603050405020304" pitchFamily="18" charset="0"/>
              </a:rPr>
              <a:t>Сулпан</a:t>
            </a:r>
            <a:r>
              <a:rPr lang="ru-RU" sz="2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а 1996 году театр добивается государственного статуса. </a:t>
            </a:r>
            <a:endParaRPr lang="ru-RU"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4894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50AD669-CD58-449C-BFF2-84C59B8941D5}"/>
              </a:ext>
            </a:extLst>
          </p:cNvPr>
          <p:cNvSpPr>
            <a:spLocks noGrp="1"/>
          </p:cNvSpPr>
          <p:nvPr>
            <p:ph idx="1"/>
          </p:nvPr>
        </p:nvSpPr>
        <p:spPr>
          <a:xfrm>
            <a:off x="4378036" y="997527"/>
            <a:ext cx="7813964" cy="5860473"/>
          </a:xfrm>
        </p:spPr>
        <p:txBody>
          <a:bodyPr>
            <a:normAutofit/>
          </a:bodyPr>
          <a:lstStyle/>
          <a:p>
            <a:pPr marL="95250" indent="0">
              <a:lnSpc>
                <a:spcPct val="107000"/>
              </a:lnSpc>
              <a:spcBef>
                <a:spcPts val="75"/>
              </a:spcBef>
              <a:spcAft>
                <a:spcPts val="75"/>
              </a:spcAft>
              <a:buNone/>
            </a:pP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Символ города </a:t>
            </a: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Куница</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открыт в к 60-летнему юбилею Сибая. По легенде, начало городу положил простой охотник из деревни Старый Сибай: раскапывая нору куницы, он наткнулся на тяжелую красную глину с высоким содержанием меди, золота и серебра. На месте открытого им месторождения возник город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Сибай.Расположен</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 центре Сибая, на пересечении проспекта Горняков и улицы Ленина.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8000" dirty="0"/>
          </a:p>
        </p:txBody>
      </p:sp>
      <p:pic>
        <p:nvPicPr>
          <p:cNvPr id="5" name="Рисунок 4">
            <a:extLst>
              <a:ext uri="{FF2B5EF4-FFF2-40B4-BE49-F238E27FC236}">
                <a16:creationId xmlns:a16="http://schemas.microsoft.com/office/drawing/2014/main" id="{26D17C41-9FB2-404B-8704-8A73C8D18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77636"/>
            <a:ext cx="4098636" cy="3073977"/>
          </a:xfrm>
          <a:prstGeom prst="rect">
            <a:avLst/>
          </a:prstGeom>
        </p:spPr>
      </p:pic>
    </p:spTree>
    <p:extLst>
      <p:ext uri="{BB962C8B-B14F-4D97-AF65-F5344CB8AC3E}">
        <p14:creationId xmlns:p14="http://schemas.microsoft.com/office/powerpoint/2010/main" val="11498481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092A85E-1A7D-4A8A-840F-0AC55F297B92}"/>
              </a:ext>
            </a:extLst>
          </p:cNvPr>
          <p:cNvSpPr>
            <a:spLocks noGrp="1"/>
          </p:cNvSpPr>
          <p:nvPr>
            <p:ph idx="1"/>
          </p:nvPr>
        </p:nvSpPr>
        <p:spPr>
          <a:xfrm>
            <a:off x="5918200" y="415636"/>
            <a:ext cx="5470236" cy="6712528"/>
          </a:xfrm>
        </p:spPr>
        <p:txBody>
          <a:bodyPr>
            <a:normAutofit/>
          </a:bodyPr>
          <a:lstStyle/>
          <a:p>
            <a:pPr marL="95250" indent="0">
              <a:lnSpc>
                <a:spcPct val="107000"/>
              </a:lnSpc>
              <a:spcBef>
                <a:spcPts val="75"/>
              </a:spcBef>
              <a:spcAft>
                <a:spcPts val="75"/>
              </a:spcAft>
              <a:buNone/>
            </a:pPr>
            <a:endPar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24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Бюст Салавата </a:t>
            </a:r>
            <a:r>
              <a:rPr lang="ru-RU" sz="2400" b="1"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Юлаева</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Салавату Юлаеву  башкирскому национальному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герою,участнику</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Крестьянской войны 1773—1775 годов, сподвижник Емельяна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Пугачёва,участвовал</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 28 сражениях, 11 из них он провёл самостоятельно,. Памятник открыт в 2004 году. Расположен в центральной части города.                                          </a:t>
            </a:r>
            <a:endParaRPr lang="ru-RU" sz="3600" dirty="0"/>
          </a:p>
        </p:txBody>
      </p:sp>
      <p:pic>
        <p:nvPicPr>
          <p:cNvPr id="5" name="Рисунок 4">
            <a:extLst>
              <a:ext uri="{FF2B5EF4-FFF2-40B4-BE49-F238E27FC236}">
                <a16:creationId xmlns:a16="http://schemas.microsoft.com/office/drawing/2014/main" id="{CB677070-766D-4266-B739-2EC73F01C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42053"/>
            <a:ext cx="4943693" cy="3713074"/>
          </a:xfrm>
          <a:prstGeom prst="rect">
            <a:avLst/>
          </a:prstGeom>
        </p:spPr>
      </p:pic>
    </p:spTree>
    <p:extLst>
      <p:ext uri="{BB962C8B-B14F-4D97-AF65-F5344CB8AC3E}">
        <p14:creationId xmlns:p14="http://schemas.microsoft.com/office/powerpoint/2010/main" val="164662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FEDD27C-008A-4443-904E-3B2C831E24E8}"/>
              </a:ext>
            </a:extLst>
          </p:cNvPr>
          <p:cNvSpPr>
            <a:spLocks noGrp="1"/>
          </p:cNvSpPr>
          <p:nvPr>
            <p:ph idx="1"/>
          </p:nvPr>
        </p:nvSpPr>
        <p:spPr>
          <a:xfrm>
            <a:off x="5257800" y="176213"/>
            <a:ext cx="6153150" cy="5715000"/>
          </a:xfrm>
        </p:spPr>
        <p:txBody>
          <a:bodyPr>
            <a:normAutofit/>
          </a:bodyPr>
          <a:lstStyle/>
          <a:p>
            <a:pPr marL="95250" indent="0">
              <a:lnSpc>
                <a:spcPct val="107000"/>
              </a:lnSpc>
              <a:spcBef>
                <a:spcPts val="75"/>
              </a:spcBef>
              <a:spcAft>
                <a:spcPts val="75"/>
              </a:spcAft>
              <a:buNone/>
            </a:pPr>
            <a:endPar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24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Владимиру Владимировичу Маяковскому </a:t>
            </a: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Владимиру Маяковскому – известный русский советский поэт, драматург, режиссер, актер, редактор журналов "ЛЕФ" "НОВЫЙ ЛЕФ". Считается одним из крупнейших поэтов 20-го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века.Памятник</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в июне 1965 года. Расположен в парке им. Маяковского.</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3600" dirty="0"/>
          </a:p>
        </p:txBody>
      </p:sp>
      <p:pic>
        <p:nvPicPr>
          <p:cNvPr id="5" name="Рисунок 4">
            <a:extLst>
              <a:ext uri="{FF2B5EF4-FFF2-40B4-BE49-F238E27FC236}">
                <a16:creationId xmlns:a16="http://schemas.microsoft.com/office/drawing/2014/main" id="{E4EE374D-0EF7-4EB2-8146-AB17D6DD2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58" y="789709"/>
            <a:ext cx="4236905" cy="5209309"/>
          </a:xfrm>
          <a:prstGeom prst="rect">
            <a:avLst/>
          </a:prstGeom>
        </p:spPr>
      </p:pic>
    </p:spTree>
    <p:extLst>
      <p:ext uri="{BB962C8B-B14F-4D97-AF65-F5344CB8AC3E}">
        <p14:creationId xmlns:p14="http://schemas.microsoft.com/office/powerpoint/2010/main" val="3452564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1286AE7-2EA4-425F-9426-FDDE2413DDF8}"/>
              </a:ext>
            </a:extLst>
          </p:cNvPr>
          <p:cNvSpPr>
            <a:spLocks noGrp="1"/>
          </p:cNvSpPr>
          <p:nvPr>
            <p:ph idx="1"/>
          </p:nvPr>
        </p:nvSpPr>
        <p:spPr>
          <a:xfrm>
            <a:off x="6419775" y="0"/>
            <a:ext cx="5093352" cy="6386732"/>
          </a:xfrm>
        </p:spPr>
        <p:txBody>
          <a:bodyPr>
            <a:normAutofit lnSpcReduction="10000"/>
          </a:bodyPr>
          <a:lstStyle/>
          <a:p>
            <a:pPr marL="95250" indent="0">
              <a:lnSpc>
                <a:spcPct val="107000"/>
              </a:lnSpc>
              <a:spcBef>
                <a:spcPts val="75"/>
              </a:spcBef>
              <a:spcAft>
                <a:spcPts val="75"/>
              </a:spcAft>
              <a:buNone/>
            </a:pPr>
            <a:endParaRPr lang="ru-RU"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a:t>
            </a:r>
            <a:r>
              <a:rPr lang="ru-RU"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основателям </a:t>
            </a:r>
            <a:r>
              <a:rPr lang="ru-RU"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города</a:t>
            </a: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посвящённый трудовому подвигу Горняков </a:t>
            </a: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шахтёров и строителей - основателей Сибая</a:t>
            </a: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Впереди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возвышаются фигуры женщины-строителя и мужчины-горняка, 81 год назад нашедших первую руду в рабочем поселке, на месте которого появился медно-серный комбинат и вырос город. Открыт 19 августа 2021 года . Расположен на центральной аллее проспекта Горняков.</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3600" dirty="0"/>
          </a:p>
        </p:txBody>
      </p:sp>
      <p:pic>
        <p:nvPicPr>
          <p:cNvPr id="5" name="Рисунок 4">
            <a:extLst>
              <a:ext uri="{FF2B5EF4-FFF2-40B4-BE49-F238E27FC236}">
                <a16:creationId xmlns:a16="http://schemas.microsoft.com/office/drawing/2014/main" id="{A22598CB-8D55-4185-88B2-1D0AC9A80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 y="981071"/>
            <a:ext cx="5574648" cy="4186674"/>
          </a:xfrm>
          <a:prstGeom prst="rect">
            <a:avLst/>
          </a:prstGeom>
        </p:spPr>
      </p:pic>
    </p:spTree>
    <p:extLst>
      <p:ext uri="{BB962C8B-B14F-4D97-AF65-F5344CB8AC3E}">
        <p14:creationId xmlns:p14="http://schemas.microsoft.com/office/powerpoint/2010/main" val="1217332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A048F73-4FA1-4AF5-8C4E-36E16108C239}"/>
              </a:ext>
            </a:extLst>
          </p:cNvPr>
          <p:cNvSpPr>
            <a:spLocks noGrp="1"/>
          </p:cNvSpPr>
          <p:nvPr>
            <p:ph idx="1"/>
          </p:nvPr>
        </p:nvSpPr>
        <p:spPr>
          <a:xfrm>
            <a:off x="7069281" y="372342"/>
            <a:ext cx="4677690" cy="5776912"/>
          </a:xfrm>
        </p:spPr>
        <p:txBody>
          <a:bodyPr>
            <a:noAutofit/>
          </a:bodyPr>
          <a:lstStyle/>
          <a:p>
            <a:pPr marL="95250" indent="0" algn="ctr">
              <a:lnSpc>
                <a:spcPct val="107000"/>
              </a:lnSpc>
              <a:spcBef>
                <a:spcPts val="75"/>
              </a:spcBef>
              <a:spcAft>
                <a:spcPts val="75"/>
              </a:spcAft>
              <a:buNone/>
            </a:pP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Владимиру Ильичу </a:t>
            </a: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Ленину</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В. И. Ленину- русский революционер, советский политический и государственный деятель, создатель Российской социал-демократической рабочей партии, главный организатор и руководитель Октябрьской революции 1917 года в России, первый председатель Совета народных комиссаров РСФСР и Совета народных комиссаров СССР, создатель первого в мировой истории социалистического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государства.Памятник</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7 ноября в 1958 году </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7BA5474F-9477-4EBD-B0F6-0DC427C8A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59" y="971118"/>
            <a:ext cx="6027938" cy="4307464"/>
          </a:xfrm>
          <a:prstGeom prst="rect">
            <a:avLst/>
          </a:prstGeom>
        </p:spPr>
      </p:pic>
    </p:spTree>
    <p:extLst>
      <p:ext uri="{BB962C8B-B14F-4D97-AF65-F5344CB8AC3E}">
        <p14:creationId xmlns:p14="http://schemas.microsoft.com/office/powerpoint/2010/main" val="2039625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E0C80AC-829D-492B-96BA-B15D1C6DC6BE}"/>
              </a:ext>
            </a:extLst>
          </p:cNvPr>
          <p:cNvSpPr>
            <a:spLocks noGrp="1"/>
          </p:cNvSpPr>
          <p:nvPr>
            <p:ph idx="1"/>
          </p:nvPr>
        </p:nvSpPr>
        <p:spPr>
          <a:xfrm>
            <a:off x="6788728" y="407194"/>
            <a:ext cx="4765964" cy="6043612"/>
          </a:xfrm>
        </p:spPr>
        <p:txBody>
          <a:bodyPr/>
          <a:lstStyle/>
          <a:p>
            <a:pPr marL="95250" indent="0" algn="ctr">
              <a:lnSpc>
                <a:spcPct val="107000"/>
              </a:lnSpc>
              <a:spcBef>
                <a:spcPts val="75"/>
              </a:spcBef>
              <a:spcAft>
                <a:spcPts val="75"/>
              </a:spcAft>
              <a:buNone/>
            </a:pP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воинам-интернационалистам и участникам боевых </a:t>
            </a: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действий</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воинам-интернационалистам и участникам боевых действий. На пьедестале установлена Боевая разведывательная десантная машина (БРДМ). Рядом расположены два мемориальных камня с надписями</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На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1 камне установлены надписи с фамилиями земляков, погибших на Кавказе, на втором камне фамилии погибших в локальных войнах. Открыт в 2007 году. Расположен на  улице Чайковского.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A4D0E464-615C-4E22-B97E-3D9C4A82E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92" y="1440873"/>
            <a:ext cx="5874212" cy="4391891"/>
          </a:xfrm>
          <a:prstGeom prst="rect">
            <a:avLst/>
          </a:prstGeom>
        </p:spPr>
      </p:pic>
    </p:spTree>
    <p:extLst>
      <p:ext uri="{BB962C8B-B14F-4D97-AF65-F5344CB8AC3E}">
        <p14:creationId xmlns:p14="http://schemas.microsoft.com/office/powerpoint/2010/main" val="4003069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55411E6-E396-4D51-AB02-2E5ECA9E04D1}"/>
              </a:ext>
            </a:extLst>
          </p:cNvPr>
          <p:cNvSpPr>
            <a:spLocks noGrp="1"/>
          </p:cNvSpPr>
          <p:nvPr>
            <p:ph idx="1"/>
          </p:nvPr>
        </p:nvSpPr>
        <p:spPr>
          <a:xfrm>
            <a:off x="6179127" y="706581"/>
            <a:ext cx="5514109" cy="5589443"/>
          </a:xfrm>
        </p:spPr>
        <p:txBody>
          <a:bodyPr>
            <a:noAutofit/>
          </a:bodyPr>
          <a:lstStyle/>
          <a:p>
            <a:pPr marL="95250" indent="0" algn="ctr">
              <a:lnSpc>
                <a:spcPct val="107000"/>
              </a:lnSpc>
              <a:spcBef>
                <a:spcPts val="75"/>
              </a:spcBef>
              <a:spcAft>
                <a:spcPts val="75"/>
              </a:spcAft>
              <a:buNone/>
            </a:pPr>
            <a:r>
              <a:rPr lang="ru-RU"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Бюст Федора Ивановича Белова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18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Фёдору Ивановичу Белову-командовал боевым расчетом, был помощником командира взвода 683 артполка 214-й стрелковой дивизии. Был участником Сталинградской битвы, освобождал Белгород, Александрию, Кировоград, Полтаву, Харьков, Киев, Кременчуг. Участвовал в Корсунь-</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Шевченской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операции, форсировал Дон, Днепр, Днестр, Южный Буг. Освобождал Польшу, Румынию, Чехословакию, Германию. За боевую операцию у реки Дон в 1943 году был  награжден орденом Красной Звезды и получил благодарность от командования дивизии. За форсирование Одера ему присвоено звание Героя Советского Союза. Скульпторы </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Х.Х.Гарипов</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Г.И.Мухаметшин</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арх. </a:t>
            </a:r>
            <a:r>
              <a:rPr lang="ru-RU" sz="1800"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Д.Д.Халитов</a:t>
            </a:r>
            <a:r>
              <a:rPr lang="ru-RU" sz="18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27 мая 2000года . Расположен на улице Белова.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p>
        </p:txBody>
      </p:sp>
      <p:pic>
        <p:nvPicPr>
          <p:cNvPr id="5" name="Рисунок 4">
            <a:extLst>
              <a:ext uri="{FF2B5EF4-FFF2-40B4-BE49-F238E27FC236}">
                <a16:creationId xmlns:a16="http://schemas.microsoft.com/office/drawing/2014/main" id="{8319E163-ED5C-4EBD-A6CF-0877B04D8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45" y="997258"/>
            <a:ext cx="5150427" cy="4004234"/>
          </a:xfrm>
          <a:prstGeom prst="rect">
            <a:avLst/>
          </a:prstGeom>
        </p:spPr>
      </p:pic>
    </p:spTree>
    <p:extLst>
      <p:ext uri="{BB962C8B-B14F-4D97-AF65-F5344CB8AC3E}">
        <p14:creationId xmlns:p14="http://schemas.microsoft.com/office/powerpoint/2010/main" val="55927326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BB8CB8EF-F571-4ED0-B42D-A4CB468FE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06" y="-28136"/>
            <a:ext cx="12260256" cy="6747868"/>
          </a:xfrm>
          <a:prstGeom prst="rect">
            <a:avLst/>
          </a:prstGeom>
        </p:spPr>
      </p:pic>
      <p:sp>
        <p:nvSpPr>
          <p:cNvPr id="6" name="TextBox 5">
            <a:hlinkClick r:id="rId3" action="ppaction://hlinksldjump"/>
            <a:extLst>
              <a:ext uri="{FF2B5EF4-FFF2-40B4-BE49-F238E27FC236}">
                <a16:creationId xmlns:a16="http://schemas.microsoft.com/office/drawing/2014/main" id="{2AE7286D-A37E-4F5F-97A0-6114F7484E40}"/>
              </a:ext>
            </a:extLst>
          </p:cNvPr>
          <p:cNvSpPr txBox="1"/>
          <p:nvPr/>
        </p:nvSpPr>
        <p:spPr>
          <a:xfrm>
            <a:off x="857252" y="1738167"/>
            <a:ext cx="6700390" cy="769441"/>
          </a:xfrm>
          <a:prstGeom prst="rect">
            <a:avLst/>
          </a:prstGeom>
          <a:noFill/>
        </p:spPr>
        <p:txBody>
          <a:bodyPr wrap="square" rtlCol="0">
            <a:spAutoFit/>
          </a:bodyPr>
          <a:lstStyle/>
          <a:p>
            <a:r>
              <a:rPr lang="ru-RU" sz="4400" dirty="0">
                <a:latin typeface="Georgia" panose="02040502050405020303" pitchFamily="18" charset="0"/>
                <a:hlinkClick r:id="rId3" action="ppaction://hlinksldjump"/>
              </a:rPr>
              <a:t>Достопримечательности</a:t>
            </a:r>
            <a:endParaRPr lang="ru-RU" sz="4400" dirty="0">
              <a:latin typeface="Georgia" panose="02040502050405020303" pitchFamily="18" charset="0"/>
            </a:endParaRPr>
          </a:p>
        </p:txBody>
      </p:sp>
      <p:sp>
        <p:nvSpPr>
          <p:cNvPr id="7" name="TextBox 6">
            <a:extLst>
              <a:ext uri="{FF2B5EF4-FFF2-40B4-BE49-F238E27FC236}">
                <a16:creationId xmlns:a16="http://schemas.microsoft.com/office/drawing/2014/main" id="{4B7408B7-1D62-454F-826C-D25256E7BC53}"/>
              </a:ext>
            </a:extLst>
          </p:cNvPr>
          <p:cNvSpPr txBox="1"/>
          <p:nvPr/>
        </p:nvSpPr>
        <p:spPr>
          <a:xfrm>
            <a:off x="911174" y="2408753"/>
            <a:ext cx="3624710" cy="769441"/>
          </a:xfrm>
          <a:prstGeom prst="rect">
            <a:avLst/>
          </a:prstGeom>
          <a:noFill/>
        </p:spPr>
        <p:txBody>
          <a:bodyPr wrap="none" rtlCol="0">
            <a:spAutoFit/>
          </a:bodyPr>
          <a:lstStyle/>
          <a:p>
            <a:r>
              <a:rPr lang="ru-RU" sz="4400" dirty="0">
                <a:latin typeface="Georgia" panose="02040502050405020303" pitchFamily="18" charset="0"/>
                <a:hlinkClick r:id="rId4" action="ppaction://hlinksldjump"/>
              </a:rPr>
              <a:t>Образование</a:t>
            </a:r>
            <a:endParaRPr lang="ru-RU" sz="4400" dirty="0">
              <a:latin typeface="Georgia" panose="02040502050405020303" pitchFamily="18" charset="0"/>
            </a:endParaRPr>
          </a:p>
        </p:txBody>
      </p:sp>
      <p:sp>
        <p:nvSpPr>
          <p:cNvPr id="8" name="TextBox 7">
            <a:extLst>
              <a:ext uri="{FF2B5EF4-FFF2-40B4-BE49-F238E27FC236}">
                <a16:creationId xmlns:a16="http://schemas.microsoft.com/office/drawing/2014/main" id="{BC0D7CFB-B633-4021-AB99-79F2379A9C88}"/>
              </a:ext>
            </a:extLst>
          </p:cNvPr>
          <p:cNvSpPr txBox="1"/>
          <p:nvPr/>
        </p:nvSpPr>
        <p:spPr>
          <a:xfrm>
            <a:off x="857252" y="3060361"/>
            <a:ext cx="2613216" cy="769441"/>
          </a:xfrm>
          <a:prstGeom prst="rect">
            <a:avLst/>
          </a:prstGeom>
          <a:noFill/>
        </p:spPr>
        <p:txBody>
          <a:bodyPr wrap="none" rtlCol="0">
            <a:spAutoFit/>
          </a:bodyPr>
          <a:lstStyle/>
          <a:p>
            <a:r>
              <a:rPr lang="ru-RU" sz="4400" dirty="0">
                <a:latin typeface="Georgia" panose="02040502050405020303" pitchFamily="18" charset="0"/>
                <a:hlinkClick r:id="rId5" action="ppaction://hlinksldjump"/>
              </a:rPr>
              <a:t>Культура</a:t>
            </a:r>
            <a:endParaRPr lang="ru-RU" sz="4400" dirty="0">
              <a:latin typeface="Georgia" panose="02040502050405020303" pitchFamily="18" charset="0"/>
            </a:endParaRPr>
          </a:p>
        </p:txBody>
      </p:sp>
      <p:sp>
        <p:nvSpPr>
          <p:cNvPr id="10" name="TextBox 9">
            <a:extLst>
              <a:ext uri="{FF2B5EF4-FFF2-40B4-BE49-F238E27FC236}">
                <a16:creationId xmlns:a16="http://schemas.microsoft.com/office/drawing/2014/main" id="{7E9DBE74-4ECB-40B5-A109-7CD45A787FED}"/>
              </a:ext>
            </a:extLst>
          </p:cNvPr>
          <p:cNvSpPr txBox="1"/>
          <p:nvPr/>
        </p:nvSpPr>
        <p:spPr>
          <a:xfrm>
            <a:off x="876300" y="1131392"/>
            <a:ext cx="6930102" cy="769441"/>
          </a:xfrm>
          <a:prstGeom prst="rect">
            <a:avLst/>
          </a:prstGeom>
          <a:noFill/>
        </p:spPr>
        <p:txBody>
          <a:bodyPr wrap="none" rtlCol="0">
            <a:spAutoFit/>
          </a:bodyPr>
          <a:lstStyle/>
          <a:p>
            <a:r>
              <a:rPr lang="ru-RU" sz="4400" dirty="0">
                <a:latin typeface="Georgia" panose="02040502050405020303" pitchFamily="18" charset="0"/>
                <a:hlinkClick r:id="rId6" action="ppaction://hlinksldjump"/>
              </a:rPr>
              <a:t>История создания города</a:t>
            </a:r>
            <a:endParaRPr lang="ru-RU" sz="4400" dirty="0">
              <a:latin typeface="Georgia" panose="02040502050405020303" pitchFamily="18" charset="0"/>
            </a:endParaRPr>
          </a:p>
        </p:txBody>
      </p:sp>
    </p:spTree>
    <p:extLst>
      <p:ext uri="{BB962C8B-B14F-4D97-AF65-F5344CB8AC3E}">
        <p14:creationId xmlns:p14="http://schemas.microsoft.com/office/powerpoint/2010/main" val="300949090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BFB7D30-AD11-437A-AB25-045AB29FD5F3}"/>
              </a:ext>
            </a:extLst>
          </p:cNvPr>
          <p:cNvSpPr>
            <a:spLocks noGrp="1"/>
          </p:cNvSpPr>
          <p:nvPr>
            <p:ph idx="1"/>
          </p:nvPr>
        </p:nvSpPr>
        <p:spPr>
          <a:xfrm>
            <a:off x="5304452" y="0"/>
            <a:ext cx="6319512" cy="6858000"/>
          </a:xfrm>
        </p:spPr>
        <p:txBody>
          <a:bodyPr/>
          <a:lstStyle/>
          <a:p>
            <a:pPr marL="95250" indent="0">
              <a:lnSpc>
                <a:spcPct val="107000"/>
              </a:lnSpc>
              <a:spcBef>
                <a:spcPts val="75"/>
              </a:spcBef>
              <a:spcAft>
                <a:spcPts val="75"/>
              </a:spcAft>
              <a:buNone/>
            </a:pPr>
            <a:endPar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20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Александру Матросову </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4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Александру Матросову-рядовой 254-го гвардейского стрелкового полка 56-й гвардейской стрелковой дивизии Александр Матвеевич Матросов в решающую минуту боя с немецко-фашистскими захватчиками за дер. Чернушки, прорвавшись к вражескому </a:t>
            </a:r>
            <a:r>
              <a:rPr lang="ru-RU" sz="24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ДЗОТу</a:t>
            </a:r>
            <a:r>
              <a:rPr lang="ru-RU" sz="24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закрыл своим телом амбразуру, пожертвовал собой и тем самым обеспечил успех наступающего подразделения. Памятник открыт в октябре 2009 года   . Расположен  возле детской школы искусств.</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A6F7EF4C-33D6-45E0-9440-C4E522D0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51" y="1025637"/>
            <a:ext cx="4350413" cy="5624545"/>
          </a:xfrm>
          <a:prstGeom prst="rect">
            <a:avLst/>
          </a:prstGeom>
        </p:spPr>
      </p:pic>
    </p:spTree>
    <p:extLst>
      <p:ext uri="{BB962C8B-B14F-4D97-AF65-F5344CB8AC3E}">
        <p14:creationId xmlns:p14="http://schemas.microsoft.com/office/powerpoint/2010/main" val="356347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9BB453A-2D9B-4634-B6FB-72026119E1E7}"/>
              </a:ext>
            </a:extLst>
          </p:cNvPr>
          <p:cNvSpPr>
            <a:spLocks noGrp="1"/>
          </p:cNvSpPr>
          <p:nvPr>
            <p:ph idx="1"/>
          </p:nvPr>
        </p:nvSpPr>
        <p:spPr>
          <a:xfrm>
            <a:off x="6629400" y="0"/>
            <a:ext cx="5391150" cy="6005513"/>
          </a:xfrm>
        </p:spPr>
        <p:txBody>
          <a:bodyPr>
            <a:normAutofit/>
          </a:bodyPr>
          <a:lstStyle/>
          <a:p>
            <a:pPr marL="95250" indent="0">
              <a:lnSpc>
                <a:spcPct val="107000"/>
              </a:lnSpc>
              <a:spcBef>
                <a:spcPts val="75"/>
              </a:spcBef>
              <a:spcAft>
                <a:spcPts val="75"/>
              </a:spcAft>
              <a:buNone/>
            </a:pPr>
            <a:endPar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1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a:t>
            </a:r>
            <a:r>
              <a:rPr lang="ru-RU"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пограничникам всех </a:t>
            </a:r>
            <a:r>
              <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поколений</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18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пограничным войскам.  Это барельеф из двух фигур воинов, символизирующий заслуги башкирских воинов в охране государственной границы.  Башкиры охраняли рубежи Российской империи еще в 18-19 веках, с отличием справляясь с этой задачей. Сегодня в Сибае  живут, более тысячи,  пограничников, 28 из них – ветераны боевых действий в Афганистане. Идея строительства памятника принадлежит  активистам общественного объединения воинов-интернационалистов «БАРС</a:t>
            </a:r>
            <a:r>
              <a:rPr lang="ru-RU" sz="18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24 августа 2018 года. Расположен на территории центра народной культуры и досуга.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5DA80EAE-45A6-411E-B9C2-0065A6B9D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90" y="1194522"/>
            <a:ext cx="5272232" cy="3954174"/>
          </a:xfrm>
          <a:prstGeom prst="rect">
            <a:avLst/>
          </a:prstGeom>
        </p:spPr>
      </p:pic>
    </p:spTree>
    <p:extLst>
      <p:ext uri="{BB962C8B-B14F-4D97-AF65-F5344CB8AC3E}">
        <p14:creationId xmlns:p14="http://schemas.microsoft.com/office/powerpoint/2010/main" val="3319917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AD41913-CCD3-455D-B110-185453DC2F67}"/>
              </a:ext>
            </a:extLst>
          </p:cNvPr>
          <p:cNvSpPr>
            <a:spLocks noGrp="1"/>
          </p:cNvSpPr>
          <p:nvPr>
            <p:ph idx="1"/>
          </p:nvPr>
        </p:nvSpPr>
        <p:spPr>
          <a:xfrm>
            <a:off x="6594764" y="228601"/>
            <a:ext cx="5043054" cy="5867399"/>
          </a:xfrm>
        </p:spPr>
        <p:txBody>
          <a:bodyPr>
            <a:normAutofit/>
          </a:bodyPr>
          <a:lstStyle/>
          <a:p>
            <a:pPr marL="95250" indent="0" algn="ctr">
              <a:lnSpc>
                <a:spcPct val="107000"/>
              </a:lnSpc>
              <a:spcBef>
                <a:spcPts val="75"/>
              </a:spcBef>
              <a:spcAft>
                <a:spcPts val="75"/>
              </a:spcAft>
              <a:buNone/>
            </a:pP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 Вечный огонь», </a:t>
            </a:r>
          </a:p>
          <a:p>
            <a:pPr marL="95250" indent="0" algn="ctr">
              <a:lnSpc>
                <a:spcPct val="107000"/>
              </a:lnSpc>
              <a:spcBef>
                <a:spcPts val="75"/>
              </a:spcBef>
              <a:spcAft>
                <a:spcPts val="75"/>
              </a:spcAft>
              <a:buNone/>
            </a:pP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1941-1945 </a:t>
            </a: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года</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40-летию Великой Победы. В этот же день зажжен Вечный огонь. На мраморных плитах высечены фамилии жителей Сибая, не вернувшихся с поля боя. В 2005 году на мемориальной доске у Вечного огня появились еще две новые фамилии, которые отдали свои жизни в Великой Отечественной войне. Мемориал Вечный огонь - павшим на фронтах ВОВ. Здесь  заложена капсула времени с обращением ветеранов, вскрыть,  которую,  нужно будет в 2045 году</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9 мая 1985 года</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Расположен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парке победы.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CFB83FD6-1519-44D1-A742-0F1B34D3C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56" y="1323111"/>
            <a:ext cx="5824755" cy="4371108"/>
          </a:xfrm>
          <a:prstGeom prst="rect">
            <a:avLst/>
          </a:prstGeom>
        </p:spPr>
      </p:pic>
    </p:spTree>
    <p:extLst>
      <p:ext uri="{BB962C8B-B14F-4D97-AF65-F5344CB8AC3E}">
        <p14:creationId xmlns:p14="http://schemas.microsoft.com/office/powerpoint/2010/main" val="154440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8E57229-FC21-407A-83F7-5C3277832C10}"/>
              </a:ext>
            </a:extLst>
          </p:cNvPr>
          <p:cNvSpPr>
            <a:spLocks noGrp="1"/>
          </p:cNvSpPr>
          <p:nvPr>
            <p:ph idx="1"/>
          </p:nvPr>
        </p:nvSpPr>
        <p:spPr>
          <a:xfrm>
            <a:off x="7024255" y="228600"/>
            <a:ext cx="4903711" cy="6005513"/>
          </a:xfrm>
        </p:spPr>
        <p:txBody>
          <a:bodyPr>
            <a:noAutofit/>
          </a:bodyPr>
          <a:lstStyle/>
          <a:p>
            <a:pPr marL="95250" indent="0" algn="ctr">
              <a:lnSpc>
                <a:spcPct val="107000"/>
              </a:lnSpc>
              <a:spcBef>
                <a:spcPts val="75"/>
              </a:spcBef>
              <a:spcAft>
                <a:spcPts val="75"/>
              </a:spcAft>
              <a:buNone/>
            </a:pP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Скульптурная композиция «Материнство»</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посвящённый материнству</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Отлитые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из бронзы фигуры матери и детей – мальчика и девочки – гармонично вписываются в сквер около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ЗАГСа</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Скульптурное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изваяние призвано стать символом бескорыстной любви к матери и одним из любимых мест горожан. Материнство остается непреходящей ценностью на земле, женщина-мать дарует жизнь, является хранительницей семейного очага, источником домашнего тепла и уюта. Открыт </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2011 году. Расположен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на против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ЗАГСа</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000" dirty="0"/>
          </a:p>
        </p:txBody>
      </p:sp>
      <p:pic>
        <p:nvPicPr>
          <p:cNvPr id="5" name="Рисунок 4">
            <a:extLst>
              <a:ext uri="{FF2B5EF4-FFF2-40B4-BE49-F238E27FC236}">
                <a16:creationId xmlns:a16="http://schemas.microsoft.com/office/drawing/2014/main" id="{DBBF31A7-951E-479D-A678-C53CEC1CE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71" y="1058681"/>
            <a:ext cx="6561477" cy="4345349"/>
          </a:xfrm>
          <a:prstGeom prst="rect">
            <a:avLst/>
          </a:prstGeom>
        </p:spPr>
      </p:pic>
    </p:spTree>
    <p:extLst>
      <p:ext uri="{BB962C8B-B14F-4D97-AF65-F5344CB8AC3E}">
        <p14:creationId xmlns:p14="http://schemas.microsoft.com/office/powerpoint/2010/main" val="3865774768"/>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96194FD-1477-4B36-93E9-810E3AC9D3C9}"/>
              </a:ext>
            </a:extLst>
          </p:cNvPr>
          <p:cNvSpPr>
            <a:spLocks noGrp="1"/>
          </p:cNvSpPr>
          <p:nvPr>
            <p:ph idx="1"/>
          </p:nvPr>
        </p:nvSpPr>
        <p:spPr>
          <a:xfrm>
            <a:off x="6927385" y="285750"/>
            <a:ext cx="5068584" cy="6018068"/>
          </a:xfrm>
        </p:spPr>
        <p:txBody>
          <a:bodyPr>
            <a:normAutofit/>
          </a:bodyPr>
          <a:lstStyle/>
          <a:p>
            <a:pPr marL="95250" indent="0" algn="ctr">
              <a:lnSpc>
                <a:spcPct val="107000"/>
              </a:lnSpc>
              <a:spcBef>
                <a:spcPts val="75"/>
              </a:spcBef>
              <a:spcAft>
                <a:spcPts val="75"/>
              </a:spcAft>
              <a:buNone/>
            </a:pPr>
            <a:r>
              <a:rPr lang="ru-RU"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«Оружие Победы. противотанковая пушка ЗИС-2»</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18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Советская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противотанковая пушка периода Великой Отечественной войны. Разработана под руководством В. Г.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Грабина</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1940 году.  ЗИС-2  на момент начала серийного производства,  являлась самой мощной противотанковой пушкой в мире.  До конца войны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пушка ЗИС-2 с большим успехом боролась со средними и тяжелыми танками противника! Памятник подарила городу группа компаний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Granelle</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Group".Открыт</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25 июня 2014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года.Расположен</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 парке победы.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995BF0E1-B6B9-4BE3-B592-DC47EAEF7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56" y="1676400"/>
            <a:ext cx="6440129" cy="3629891"/>
          </a:xfrm>
          <a:prstGeom prst="rect">
            <a:avLst/>
          </a:prstGeom>
        </p:spPr>
      </p:pic>
    </p:spTree>
    <p:extLst>
      <p:ext uri="{BB962C8B-B14F-4D97-AF65-F5344CB8AC3E}">
        <p14:creationId xmlns:p14="http://schemas.microsoft.com/office/powerpoint/2010/main" val="9879805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C16CE55-763A-443D-83D2-8E1FE90F7F59}"/>
              </a:ext>
            </a:extLst>
          </p:cNvPr>
          <p:cNvSpPr>
            <a:spLocks noGrp="1"/>
          </p:cNvSpPr>
          <p:nvPr>
            <p:ph idx="1"/>
          </p:nvPr>
        </p:nvSpPr>
        <p:spPr>
          <a:xfrm>
            <a:off x="6026728" y="265285"/>
            <a:ext cx="5264728" cy="5986463"/>
          </a:xfrm>
        </p:spPr>
        <p:txBody>
          <a:bodyPr/>
          <a:lstStyle/>
          <a:p>
            <a:pPr marL="95250" indent="0">
              <a:lnSpc>
                <a:spcPct val="107000"/>
              </a:lnSpc>
              <a:spcBef>
                <a:spcPts val="75"/>
              </a:spcBef>
              <a:spcAft>
                <a:spcPts val="75"/>
              </a:spcAft>
              <a:buNone/>
            </a:pPr>
            <a:endPar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18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Архитектурный </a:t>
            </a:r>
            <a:r>
              <a:rPr lang="ru-RU" sz="2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ансамбль «450 лет вместе с Россией</a:t>
            </a: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честь 450-летия вхождения Башкортостана в состав России. Основным элементом является лук и стрела. Стрелы в колчанах воткнуты в землю. Это символ примирения, объявления мира. Оперения стрел окрашены в цвета флага  России и Башкортостана. Тетива лука натянута, но направленная в небо стрела. открыт  14 декабря 2007 года. Расположен  ансамбль на пересечении улиц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Булякова</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и Чайковского.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000" dirty="0"/>
          </a:p>
        </p:txBody>
      </p:sp>
      <p:pic>
        <p:nvPicPr>
          <p:cNvPr id="5" name="Рисунок 4">
            <a:extLst>
              <a:ext uri="{FF2B5EF4-FFF2-40B4-BE49-F238E27FC236}">
                <a16:creationId xmlns:a16="http://schemas.microsoft.com/office/drawing/2014/main" id="{BCAB491F-DD19-45F7-91D2-98830B4D3B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8859" y="1215852"/>
            <a:ext cx="5323735" cy="3757930"/>
          </a:xfrm>
          <a:prstGeom prst="rect">
            <a:avLst/>
          </a:prstGeom>
        </p:spPr>
      </p:pic>
    </p:spTree>
    <p:extLst>
      <p:ext uri="{BB962C8B-B14F-4D97-AF65-F5344CB8AC3E}">
        <p14:creationId xmlns:p14="http://schemas.microsoft.com/office/powerpoint/2010/main" val="22611959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307CDD2-16F3-43F7-A8C9-1EDD1696D77E}"/>
              </a:ext>
            </a:extLst>
          </p:cNvPr>
          <p:cNvSpPr>
            <a:spLocks noGrp="1"/>
          </p:cNvSpPr>
          <p:nvPr>
            <p:ph idx="1"/>
          </p:nvPr>
        </p:nvSpPr>
        <p:spPr>
          <a:xfrm>
            <a:off x="6012874" y="323851"/>
            <a:ext cx="5791200" cy="5905500"/>
          </a:xfrm>
        </p:spPr>
        <p:txBody>
          <a:bodyPr>
            <a:normAutofit fontScale="25000" lnSpcReduction="20000"/>
          </a:bodyPr>
          <a:lstStyle/>
          <a:p>
            <a:pPr marL="95250" indent="0">
              <a:lnSpc>
                <a:spcPct val="107000"/>
              </a:lnSpc>
              <a:spcBef>
                <a:spcPts val="75"/>
              </a:spcBef>
              <a:spcAft>
                <a:spcPts val="75"/>
              </a:spcAft>
              <a:buNone/>
            </a:pPr>
            <a:endParaRPr lang="ru-RU" sz="8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8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Бюст </a:t>
            </a:r>
            <a:r>
              <a:rPr lang="ru-RU" sz="80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Заки</a:t>
            </a:r>
            <a:r>
              <a:rPr lang="ru-RU" sz="8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8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8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Памятик</a:t>
            </a:r>
            <a:r>
              <a:rPr lang="ru-RU" sz="8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псвящён</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заслугам Ахмета-</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Заки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Бюст  установлен на постаменте, облицованном плиткой. Дополнен постаментом с  исторической справкой (стилизованный свиток с текстом о заслугах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Ахмет-Заки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Автор реконструкции -  местный   скульптор С.Б.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Апарин</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Ахмет-</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Заки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стоял у истоков создания Башкирской Советской автономной республики и стал ее первым руководителем. Видный  общественный и политический  деятель, известный ученый-тюрколог,  преподаватель, писатель, Ахмет-</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Заки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Тогана</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и сегодня  учит нас безгранично любить свою землю, работать на ее благо, занимать активную позицию в общественно-значимых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делах.Памятник</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открыт  в 2000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году.Распложен</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на улице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Заки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8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Валиди</a:t>
            </a:r>
            <a:r>
              <a:rPr lang="ru-RU" sz="8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80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55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55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F50B4B5D-CB0B-4AEE-AF58-F6861A8DD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98" y="1586346"/>
            <a:ext cx="5089850" cy="3380509"/>
          </a:xfrm>
          <a:prstGeom prst="rect">
            <a:avLst/>
          </a:prstGeom>
        </p:spPr>
      </p:pic>
    </p:spTree>
    <p:extLst>
      <p:ext uri="{BB962C8B-B14F-4D97-AF65-F5344CB8AC3E}">
        <p14:creationId xmlns:p14="http://schemas.microsoft.com/office/powerpoint/2010/main" val="3317787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95DC55-9E6C-48C1-B5AA-A0EC1B57D488}"/>
              </a:ext>
            </a:extLst>
          </p:cNvPr>
          <p:cNvSpPr>
            <a:spLocks noGrp="1"/>
          </p:cNvSpPr>
          <p:nvPr>
            <p:ph idx="1"/>
          </p:nvPr>
        </p:nvSpPr>
        <p:spPr>
          <a:xfrm>
            <a:off x="5619749" y="190500"/>
            <a:ext cx="6067425" cy="6667500"/>
          </a:xfrm>
        </p:spPr>
        <p:txBody>
          <a:bodyPr>
            <a:normAutofit/>
          </a:bodyPr>
          <a:lstStyle/>
          <a:p>
            <a:pPr marL="0" indent="0">
              <a:buNone/>
            </a:pPr>
            <a:endPar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indent="0" algn="ctr">
              <a:buNone/>
            </a:pP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Бюст </a:t>
            </a:r>
            <a:r>
              <a:rPr lang="ru-RU" sz="2400" b="1"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Мажит</a:t>
            </a:r>
            <a:r>
              <a:rPr lang="ru-RU" sz="24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400" b="1" dirty="0" err="1"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Гафури</a:t>
            </a: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p>
          <a:p>
            <a:pPr marL="0" indent="0" algn="just">
              <a:buNone/>
            </a:pPr>
            <a:r>
              <a:rPr lang="ru-RU" sz="24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Памятник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посвящён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Мажиту</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Гафури-советский писатель, классик башкирской и татарской литературы, публицист, драматург и собиратель фольклора. Народный поэт Башкирской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АССР.Творчество</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советского писателя и поэта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Мажита</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Гафури стало национальным достоянием Татарстана и Башкортостана. В произведениях литератора, писавшего на татарском и башкирском языках, отражены социальные взгляды людей, живших в эпоху великих преобразований начала 20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века.Открыт</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 мае 1966 года.  Находится  на ул. Чайковского, 1. В парке культуры и отдыха имени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М.Гафури</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5" name="Рисунок 4">
            <a:extLst>
              <a:ext uri="{FF2B5EF4-FFF2-40B4-BE49-F238E27FC236}">
                <a16:creationId xmlns:a16="http://schemas.microsoft.com/office/drawing/2014/main" id="{1A1E073C-64E5-4F71-8EAF-B86ABF5BE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11" y="1074226"/>
            <a:ext cx="4015316" cy="4900047"/>
          </a:xfrm>
          <a:prstGeom prst="rect">
            <a:avLst/>
          </a:prstGeom>
        </p:spPr>
      </p:pic>
    </p:spTree>
    <p:extLst>
      <p:ext uri="{BB962C8B-B14F-4D97-AF65-F5344CB8AC3E}">
        <p14:creationId xmlns:p14="http://schemas.microsoft.com/office/powerpoint/2010/main" val="40170413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57849" y="571500"/>
            <a:ext cx="5657851" cy="5915025"/>
          </a:xfrm>
        </p:spPr>
        <p:txBody>
          <a:bodyPr>
            <a:normAutofit fontScale="62500" lnSpcReduction="20000"/>
          </a:bodyPr>
          <a:lstStyle/>
          <a:p>
            <a:pPr marL="0" indent="0">
              <a:buNone/>
            </a:pPr>
            <a:endParaRPr lang="ru-RU" b="1" dirty="0" smtClean="0">
              <a:solidFill>
                <a:srgbClr val="1A1A1A"/>
              </a:solidFill>
              <a:latin typeface="Georgia" panose="02040502050405020303" pitchFamily="18" charset="0"/>
            </a:endParaRPr>
          </a:p>
          <a:p>
            <a:pPr marL="0" indent="0" algn="ctr">
              <a:buNone/>
            </a:pPr>
            <a:r>
              <a:rPr lang="ru-RU" b="1" dirty="0" smtClean="0">
                <a:solidFill>
                  <a:srgbClr val="1A1A1A"/>
                </a:solidFill>
                <a:latin typeface="Georgia" panose="02040502050405020303" pitchFamily="18" charset="0"/>
              </a:rPr>
              <a:t>Памятник </a:t>
            </a:r>
            <a:r>
              <a:rPr lang="ru-RU" b="1" dirty="0">
                <a:solidFill>
                  <a:srgbClr val="1A1A1A"/>
                </a:solidFill>
                <a:latin typeface="Georgia" panose="02040502050405020303" pitchFamily="18" charset="0"/>
              </a:rPr>
              <a:t>башкирским полкам – участникам Отечественной войны 1812 года.</a:t>
            </a:r>
            <a:r>
              <a:rPr lang="ru-RU" dirty="0">
                <a:solidFill>
                  <a:srgbClr val="1A1A1A"/>
                </a:solidFill>
                <a:latin typeface="Georgia" panose="02040502050405020303" pitchFamily="18" charset="0"/>
              </a:rPr>
              <a:t> </a:t>
            </a:r>
            <a:endParaRPr lang="ru-RU" dirty="0" smtClean="0">
              <a:solidFill>
                <a:srgbClr val="1A1A1A"/>
              </a:solidFill>
              <a:latin typeface="Georgia" panose="02040502050405020303" pitchFamily="18" charset="0"/>
            </a:endParaRPr>
          </a:p>
          <a:p>
            <a:pPr marL="0" indent="0" algn="just">
              <a:buNone/>
            </a:pPr>
            <a:r>
              <a:rPr lang="ru-RU" dirty="0" smtClean="0">
                <a:solidFill>
                  <a:srgbClr val="1A1A1A"/>
                </a:solidFill>
                <a:latin typeface="Georgia" panose="02040502050405020303" pitchFamily="18" charset="0"/>
              </a:rPr>
              <a:t>Бронзовый </a:t>
            </a:r>
            <a:r>
              <a:rPr lang="ru-RU" dirty="0">
                <a:solidFill>
                  <a:srgbClr val="1A1A1A"/>
                </a:solidFill>
                <a:latin typeface="Georgia" panose="02040502050405020303" pitchFamily="18" charset="0"/>
              </a:rPr>
              <a:t>мемориал установлен в благоустроенном сквере на пересечении оживленного проспекта Горняков и улицы Белова. Открытие мемориала было приурочено к празднованию 57-ой годовщины со дня основания дня города. Место для воздвижения монумента выбрано неслучайно. На территории современного Сибая, в том месте, где сливаются реки </a:t>
            </a:r>
            <a:r>
              <a:rPr lang="ru-RU" dirty="0" err="1">
                <a:solidFill>
                  <a:srgbClr val="1A1A1A"/>
                </a:solidFill>
                <a:latin typeface="Georgia" panose="02040502050405020303" pitchFamily="18" charset="0"/>
              </a:rPr>
              <a:t>Карагайлы</a:t>
            </a:r>
            <a:r>
              <a:rPr lang="ru-RU" dirty="0">
                <a:solidFill>
                  <a:srgbClr val="1A1A1A"/>
                </a:solidFill>
                <a:latin typeface="Georgia" panose="02040502050405020303" pitchFamily="18" charset="0"/>
              </a:rPr>
              <a:t> и </a:t>
            </a:r>
            <a:r>
              <a:rPr lang="ru-RU" dirty="0" err="1">
                <a:solidFill>
                  <a:srgbClr val="1A1A1A"/>
                </a:solidFill>
                <a:latin typeface="Georgia" panose="02040502050405020303" pitchFamily="18" charset="0"/>
              </a:rPr>
              <a:t>Туяляс</a:t>
            </a:r>
            <a:r>
              <a:rPr lang="ru-RU" dirty="0">
                <a:solidFill>
                  <a:srgbClr val="1A1A1A"/>
                </a:solidFill>
                <a:latin typeface="Georgia" panose="02040502050405020303" pitchFamily="18" charset="0"/>
              </a:rPr>
              <a:t> - происходило формирование и обучение трех башкирских полков. Перед отправкой в действующую </a:t>
            </a:r>
            <a:r>
              <a:rPr lang="ru-RU" dirty="0" err="1">
                <a:solidFill>
                  <a:srgbClr val="1A1A1A"/>
                </a:solidFill>
                <a:latin typeface="Georgia" panose="02040502050405020303" pitchFamily="18" charset="0"/>
              </a:rPr>
              <a:t>армию.Это</a:t>
            </a:r>
            <a:r>
              <a:rPr lang="ru-RU" dirty="0">
                <a:solidFill>
                  <a:srgbClr val="1A1A1A"/>
                </a:solidFill>
                <a:latin typeface="Georgia" panose="02040502050405020303" pitchFamily="18" charset="0"/>
              </a:rPr>
              <a:t> память о том, что 200 лет назад более 20 полков из нашей республики, с этой земли пошли на войну, чтобы защитить наше Отечество. Славные воины внесли большую лепту в победу. О башкирских полках знают по всей Европе.</a:t>
            </a:r>
          </a:p>
          <a:p>
            <a:pPr marL="0" indent="0" algn="just">
              <a:buNone/>
            </a:pPr>
            <a:r>
              <a:rPr lang="ru-RU" dirty="0">
                <a:solidFill>
                  <a:srgbClr val="1A1A1A"/>
                </a:solidFill>
                <a:latin typeface="Georgia" panose="02040502050405020303" pitchFamily="18" charset="0"/>
              </a:rPr>
              <a:t>Автором памятника выступил московский скульптор Вадим Кириллов. Мастер запечатлел в граните образ воина-башкира с высоко поднятым над головой луком и стрелами.</a:t>
            </a:r>
          </a:p>
          <a:p>
            <a:pPr algn="just"/>
            <a:endParaRPr lang="ru-RU" dirty="0">
              <a:latin typeface="Georgia" panose="02040502050405020303" pitchFamily="18" charset="0"/>
            </a:endParaRPr>
          </a:p>
        </p:txBody>
      </p:sp>
      <p:pic>
        <p:nvPicPr>
          <p:cNvPr id="5" name="Рисунок 4">
            <a:extLst>
              <a:ext uri="{FF2B5EF4-FFF2-40B4-BE49-F238E27FC236}">
                <a16:creationId xmlns:a16="http://schemas.microsoft.com/office/drawing/2014/main" id="{200F5708-51F9-4325-BBB6-A6B07FD79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20" y="2078182"/>
            <a:ext cx="4934145" cy="2779568"/>
          </a:xfrm>
          <a:prstGeom prst="rect">
            <a:avLst/>
          </a:prstGeom>
        </p:spPr>
      </p:pic>
    </p:spTree>
    <p:extLst>
      <p:ext uri="{BB962C8B-B14F-4D97-AF65-F5344CB8AC3E}">
        <p14:creationId xmlns:p14="http://schemas.microsoft.com/office/powerpoint/2010/main" val="3762653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BF60273-FC9C-46C7-8FD1-A8D254C904B0}"/>
              </a:ext>
            </a:extLst>
          </p:cNvPr>
          <p:cNvSpPr>
            <a:spLocks noGrp="1"/>
          </p:cNvSpPr>
          <p:nvPr>
            <p:ph idx="1"/>
          </p:nvPr>
        </p:nvSpPr>
        <p:spPr>
          <a:xfrm>
            <a:off x="6551461" y="228600"/>
            <a:ext cx="5430989" cy="5834063"/>
          </a:xfrm>
        </p:spPr>
        <p:txBody>
          <a:bodyPr>
            <a:normAutofit/>
          </a:bodyPr>
          <a:lstStyle/>
          <a:p>
            <a:pPr marL="95250" indent="0">
              <a:lnSpc>
                <a:spcPct val="107000"/>
              </a:lnSpc>
              <a:spcBef>
                <a:spcPts val="75"/>
              </a:spcBef>
              <a:spcAft>
                <a:spcPts val="75"/>
              </a:spcAft>
              <a:buNone/>
            </a:pPr>
            <a:endPar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2000" b="1" dirty="0">
              <a:solidFill>
                <a:srgbClr val="000000"/>
              </a:solidFill>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endPar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gn="ctr">
              <a:lnSpc>
                <a:spcPct val="107000"/>
              </a:lnSpc>
              <a:spcBef>
                <a:spcPts val="75"/>
              </a:spcBef>
              <a:spcAft>
                <a:spcPts val="75"/>
              </a:spcAft>
              <a:buNone/>
            </a:pPr>
            <a:r>
              <a:rPr lang="ru-RU" sz="20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Аллея памяти</a:t>
            </a:r>
          </a:p>
          <a:p>
            <a:pPr marL="95250" indent="0" algn="ctr">
              <a:lnSpc>
                <a:spcPct val="107000"/>
              </a:lnSpc>
              <a:spcBef>
                <a:spcPts val="75"/>
              </a:spcBef>
              <a:spcAft>
                <a:spcPts val="75"/>
              </a:spcAft>
              <a:buNone/>
            </a:pP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gn="just">
              <a:lnSpc>
                <a:spcPct val="107000"/>
              </a:lnSpc>
              <a:spcBef>
                <a:spcPts val="75"/>
              </a:spcBef>
              <a:spcAft>
                <a:spcPts val="75"/>
              </a:spcAft>
              <a:buNone/>
            </a:pP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На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территории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Сибайского</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института БГУ находится Аллея Памяти. На аллее  установлены бюсты Ш. Бабичу, З. А.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Биишевой</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М. А.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Бурангулову</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 Я. Гарипову, Х. Л.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Давлетшиной</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Ш. У.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Сибаеву</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3200" dirty="0"/>
          </a:p>
        </p:txBody>
      </p:sp>
      <p:pic>
        <p:nvPicPr>
          <p:cNvPr id="5" name="Рисунок 4">
            <a:extLst>
              <a:ext uri="{FF2B5EF4-FFF2-40B4-BE49-F238E27FC236}">
                <a16:creationId xmlns:a16="http://schemas.microsoft.com/office/drawing/2014/main" id="{B5324245-ECC7-49E7-9426-DCDDE4F96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72" y="1113775"/>
            <a:ext cx="5521815" cy="4063711"/>
          </a:xfrm>
          <a:prstGeom prst="rect">
            <a:avLst/>
          </a:prstGeom>
        </p:spPr>
      </p:pic>
    </p:spTree>
    <p:extLst>
      <p:ext uri="{BB962C8B-B14F-4D97-AF65-F5344CB8AC3E}">
        <p14:creationId xmlns:p14="http://schemas.microsoft.com/office/powerpoint/2010/main" val="28023467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a:extLst>
              <a:ext uri="{FF2B5EF4-FFF2-40B4-BE49-F238E27FC236}">
                <a16:creationId xmlns:a16="http://schemas.microsoft.com/office/drawing/2014/main" id="{C742924C-475A-4823-AB76-5CF8536DD5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063" y="319823"/>
            <a:ext cx="4348387" cy="2690104"/>
          </a:xfrm>
        </p:spPr>
      </p:pic>
      <p:sp>
        <p:nvSpPr>
          <p:cNvPr id="12" name="TextBox 11">
            <a:extLst>
              <a:ext uri="{FF2B5EF4-FFF2-40B4-BE49-F238E27FC236}">
                <a16:creationId xmlns:a16="http://schemas.microsoft.com/office/drawing/2014/main" id="{3D9E0EF5-3F38-40D9-9469-078046273565}"/>
              </a:ext>
            </a:extLst>
          </p:cNvPr>
          <p:cNvSpPr txBox="1"/>
          <p:nvPr/>
        </p:nvSpPr>
        <p:spPr>
          <a:xfrm>
            <a:off x="4620450" y="123434"/>
            <a:ext cx="7407427" cy="5632311"/>
          </a:xfrm>
          <a:prstGeom prst="rect">
            <a:avLst/>
          </a:prstGeom>
          <a:noFill/>
        </p:spPr>
        <p:txBody>
          <a:bodyPr wrap="square" rtlCol="0">
            <a:spAutoFit/>
          </a:bodyPr>
          <a:lstStyle/>
          <a:p>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На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Урале с древнейших времен люди добывали медь. Это доказывают раскопки на месте древних городов Аркаим и Таналык, многочисленные медные копи. По легенде более ста лет тому назад охотник из деревни Старый Сибай, имя которого осталось неизвестным, раскапывая нору куницы, наткнулся на тяжелую красную глину с блесками пирита. Он не подозревал, что это так называемая «железная шляпа», характерная многим месторождениям медных руд. Местные жители брали потом «красную глину» из норы для покраски шкур, деревянных изделий, юрт. Яма увеличивалась. </a:t>
            </a:r>
            <a:endPar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r>
              <a:rPr lang="ru-RU" sz="20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a:t>
            </a:r>
            <a:r>
              <a:rPr lang="ru-RU" sz="2000"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конце 1912 года житель деревни Новый Сибай Амир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Абдулкасимович</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Худайбердин</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отобрав несколько мешков глины, отвез в Баймак директору-распорядителю Южно-Уральского горного акционерного общества (ЮУГАО) </a:t>
            </a:r>
            <a:r>
              <a:rPr lang="ru-RU" sz="20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А.Ф.Кабанову</a:t>
            </a:r>
            <a:r>
              <a:rPr lang="ru-RU" sz="20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Анализы показали, что это бурый железняк со значительным содержанием золота и серебра.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000" dirty="0"/>
          </a:p>
        </p:txBody>
      </p:sp>
      <p:pic>
        <p:nvPicPr>
          <p:cNvPr id="3" name="Рисунок 2">
            <a:extLst>
              <a:ext uri="{FF2B5EF4-FFF2-40B4-BE49-F238E27FC236}">
                <a16:creationId xmlns:a16="http://schemas.microsoft.com/office/drawing/2014/main" id="{91F760AD-49A8-46FE-B261-B882B3926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63" y="3321608"/>
            <a:ext cx="4251359" cy="2829811"/>
          </a:xfrm>
          <a:prstGeom prst="rect">
            <a:avLst/>
          </a:prstGeom>
        </p:spPr>
      </p:pic>
    </p:spTree>
    <p:extLst>
      <p:ext uri="{BB962C8B-B14F-4D97-AF65-F5344CB8AC3E}">
        <p14:creationId xmlns:p14="http://schemas.microsoft.com/office/powerpoint/2010/main" val="145210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CFD3095-E2A4-45DC-A1B4-FAB47682B3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078" y="248657"/>
            <a:ext cx="3727547" cy="2399425"/>
          </a:xfrm>
        </p:spPr>
      </p:pic>
      <p:sp>
        <p:nvSpPr>
          <p:cNvPr id="6" name="TextBox 5">
            <a:extLst>
              <a:ext uri="{FF2B5EF4-FFF2-40B4-BE49-F238E27FC236}">
                <a16:creationId xmlns:a16="http://schemas.microsoft.com/office/drawing/2014/main" id="{428817DE-2748-47C5-9ACE-A3DE9F2CB6BB}"/>
              </a:ext>
            </a:extLst>
          </p:cNvPr>
          <p:cNvSpPr txBox="1"/>
          <p:nvPr/>
        </p:nvSpPr>
        <p:spPr>
          <a:xfrm>
            <a:off x="112932" y="2982351"/>
            <a:ext cx="12079067" cy="4021742"/>
          </a:xfrm>
          <a:prstGeom prst="rect">
            <a:avLst/>
          </a:prstGeom>
          <a:noFill/>
        </p:spPr>
        <p:txBody>
          <a:bodyPr wrap="square" rtlCol="0">
            <a:spAutoFit/>
          </a:bodyPr>
          <a:lstStyle/>
          <a:p>
            <a:pPr marL="95250" indent="142875">
              <a:lnSpc>
                <a:spcPct val="107000"/>
              </a:lnSpc>
              <a:spcBef>
                <a:spcPts val="75"/>
              </a:spcBef>
              <a:spcAft>
                <a:spcPts val="75"/>
              </a:spcAft>
            </a:pPr>
            <a:r>
              <a:rPr lang="ru-RU"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Администрации </a:t>
            </a: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ЮУГАО приступила к разведке месторождения. В 1915 году была пробита разведочная шахта.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Постепенно росло хозяйство рудника, число работающих насчитывалось уже 227 человек. В конце 1938 года Сибай был преобразован в рабочий поселок.</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1939 году произошло событие, которое определило дальнейшую судьбу </a:t>
            </a:r>
            <a:r>
              <a:rPr lang="ru-RU"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Сибайского</a:t>
            </a: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рудника. Было открыто основное рудное тело месторождения, названное Ново-</a:t>
            </a:r>
            <a:r>
              <a:rPr lang="ru-RU"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Сибайским</a:t>
            </a: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Руда здесь залегала весьма удобно для взятия ее открытым способом – на глубине всего 8-10 метров.</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Главное геологическое управление Министерства цветной металлургии СССР первооткрывателями этого крупнейшего на Южном Урале месторождения полиметаллических руд признало коллектора </a:t>
            </a:r>
            <a:r>
              <a:rPr lang="ru-RU"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Сибайского</a:t>
            </a: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рудника </a:t>
            </a:r>
            <a:r>
              <a:rPr lang="ru-RU"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Мутаева</a:t>
            </a: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И.Ф., геолога Ковалева Ф.У., геофизика Петропавловского С.А.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тяжелейших условиях военного времени в январе 1944 года в Сибае был пущен медеплавильный завод.</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a:p>
            <a:endParaRPr lang="ru-RU" dirty="0"/>
          </a:p>
        </p:txBody>
      </p:sp>
      <p:pic>
        <p:nvPicPr>
          <p:cNvPr id="3" name="Рисунок 2">
            <a:extLst>
              <a:ext uri="{FF2B5EF4-FFF2-40B4-BE49-F238E27FC236}">
                <a16:creationId xmlns:a16="http://schemas.microsoft.com/office/drawing/2014/main" id="{9DFDD115-6526-4997-B401-F97C4936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951" y="248657"/>
            <a:ext cx="3560549" cy="2372772"/>
          </a:xfrm>
          <a:prstGeom prst="rect">
            <a:avLst/>
          </a:prstGeom>
        </p:spPr>
      </p:pic>
    </p:spTree>
    <p:extLst>
      <p:ext uri="{BB962C8B-B14F-4D97-AF65-F5344CB8AC3E}">
        <p14:creationId xmlns:p14="http://schemas.microsoft.com/office/powerpoint/2010/main" val="3366902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310589-655B-4760-B538-5BB0477ACE9B}"/>
              </a:ext>
            </a:extLst>
          </p:cNvPr>
          <p:cNvSpPr txBox="1"/>
          <p:nvPr/>
        </p:nvSpPr>
        <p:spPr>
          <a:xfrm>
            <a:off x="4743450" y="231620"/>
            <a:ext cx="7583072" cy="5809091"/>
          </a:xfrm>
          <a:prstGeom prst="rect">
            <a:avLst/>
          </a:prstGeom>
          <a:noFill/>
        </p:spPr>
        <p:txBody>
          <a:bodyPr wrap="square" rtlCol="0">
            <a:spAutoFit/>
          </a:bodyPr>
          <a:lstStyle/>
          <a:p>
            <a:pPr marL="95250" indent="142875">
              <a:lnSpc>
                <a:spcPct val="107000"/>
              </a:lnSpc>
              <a:spcBef>
                <a:spcPts val="75"/>
              </a:spcBef>
              <a:spcAft>
                <a:spcPts val="75"/>
              </a:spcAf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21 ноября 1955 года Указом Президиума Верховного Совета РСФСР рабочий поселок Сибай был преобразован в город республиканского подчинения.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Сегодня Сибай – промышленный, образовательный и культурный центр, основной транспортный узел Зауралья нашей республики. В городе проживает более 70 тысяч человек.</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142875">
              <a:lnSpc>
                <a:spcPct val="107000"/>
              </a:lnSpc>
              <a:spcBef>
                <a:spcPts val="75"/>
              </a:spcBef>
              <a:spcAft>
                <a:spcPts val="75"/>
              </a:spcAft>
            </a:pPr>
            <a:r>
              <a:rPr lang="ru-RU" sz="16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Основные предприятия города: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ОАО Башкирский медно-серный комбинат, </a:t>
            </a: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филиал ОАО Учалинский ГОК</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ОАО Башкирское шахтопроходческое управление</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ОАО </a:t>
            </a: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мясокомбинат</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Сибайские</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распределительные сети </a:t>
            </a: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БашРЭС</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-Белорецк ОАО Башкирэнерго</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Зауральская ТЭЦ</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ООО Башкирская медь</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ОАО </a:t>
            </a: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элеватор</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ООО Хлеб Сибая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ГУП «</a:t>
            </a:r>
            <a:r>
              <a:rPr lang="ru-RU" sz="16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Сибайская</a:t>
            </a: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городская типография» РБ</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ru-RU" sz="16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Юго-восточная геологоразведочная экспедиция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9961E7B5-33C9-4EA9-83D8-2AA778B43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03" y="558933"/>
            <a:ext cx="4312277" cy="2696885"/>
          </a:xfrm>
          <a:prstGeom prst="rect">
            <a:avLst/>
          </a:prstGeom>
        </p:spPr>
      </p:pic>
      <p:pic>
        <p:nvPicPr>
          <p:cNvPr id="4" name="Объект 4">
            <a:extLst>
              <a:ext uri="{FF2B5EF4-FFF2-40B4-BE49-F238E27FC236}">
                <a16:creationId xmlns:a16="http://schemas.microsoft.com/office/drawing/2014/main" id="{E8977104-BF7E-448C-A773-4764D15536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803" y="3412605"/>
            <a:ext cx="4302506" cy="2420159"/>
          </a:xfrm>
        </p:spPr>
      </p:pic>
    </p:spTree>
    <p:extLst>
      <p:ext uri="{BB962C8B-B14F-4D97-AF65-F5344CB8AC3E}">
        <p14:creationId xmlns:p14="http://schemas.microsoft.com/office/powerpoint/2010/main" val="938574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5A08A5B-7604-40F3-9D61-0E1FC1B25403}"/>
              </a:ext>
            </a:extLst>
          </p:cNvPr>
          <p:cNvSpPr>
            <a:spLocks noGrp="1"/>
          </p:cNvSpPr>
          <p:nvPr>
            <p:ph idx="1"/>
          </p:nvPr>
        </p:nvSpPr>
        <p:spPr>
          <a:xfrm>
            <a:off x="381000" y="3619501"/>
            <a:ext cx="10515600" cy="4351338"/>
          </a:xfrm>
        </p:spPr>
        <p:txBody>
          <a:bodyPr>
            <a:normAutofit/>
          </a:bodyPr>
          <a:lstStyle/>
          <a:p>
            <a:pPr marL="0" indent="0" algn="ctr">
              <a:buNone/>
            </a:pPr>
            <a:r>
              <a:rPr lang="ru-RU" sz="2400" b="1" dirty="0" err="1" smtClean="0">
                <a:latin typeface="Georgia" panose="02040502050405020303" pitchFamily="18" charset="0"/>
              </a:rPr>
              <a:t>Сибайский</a:t>
            </a:r>
            <a:r>
              <a:rPr lang="ru-RU" sz="2400" b="1" dirty="0" smtClean="0">
                <a:latin typeface="Georgia" panose="02040502050405020303" pitchFamily="18" charset="0"/>
              </a:rPr>
              <a:t> карьер </a:t>
            </a:r>
            <a:endParaRPr lang="en-US" sz="2400" b="1" dirty="0" smtClean="0">
              <a:latin typeface="Georgia" panose="02040502050405020303" pitchFamily="18" charset="0"/>
            </a:endParaRPr>
          </a:p>
          <a:p>
            <a:pPr marL="0" indent="0">
              <a:buNone/>
            </a:pPr>
            <a:r>
              <a:rPr lang="ru-RU" sz="2400" dirty="0" smtClean="0">
                <a:latin typeface="Georgia" panose="02040502050405020303" pitchFamily="18" charset="0"/>
              </a:rPr>
              <a:t>	Один из самых глубоких карьеров в мире. Его глубина - более 500 метров, а диаметр карьера - 2 километра. Координаты: 52.6947, 58.6387 Описание. По величине - это второй карьер в мире, первое место принадлежит меднорудному карьеру </a:t>
            </a:r>
            <a:r>
              <a:rPr lang="ru-RU" sz="2400" dirty="0" err="1" smtClean="0">
                <a:latin typeface="Georgia" panose="02040502050405020303" pitchFamily="18" charset="0"/>
              </a:rPr>
              <a:t>Chuquicamata</a:t>
            </a:r>
            <a:r>
              <a:rPr lang="ru-RU" sz="2400" dirty="0" smtClean="0">
                <a:latin typeface="Georgia" panose="02040502050405020303" pitchFamily="18" charset="0"/>
              </a:rPr>
              <a:t> (Чили). Историки утверждают, что месторождение было замечено местным охотником из деревни Старый Сибай.</a:t>
            </a:r>
            <a:endParaRPr lang="ru-RU" sz="2400" dirty="0">
              <a:latin typeface="Georgia" panose="02040502050405020303" pitchFamily="18" charset="0"/>
            </a:endParaRPr>
          </a:p>
        </p:txBody>
      </p:sp>
      <p:pic>
        <p:nvPicPr>
          <p:cNvPr id="11" name="Рисунок 10">
            <a:extLst>
              <a:ext uri="{FF2B5EF4-FFF2-40B4-BE49-F238E27FC236}">
                <a16:creationId xmlns:a16="http://schemas.microsoft.com/office/drawing/2014/main" id="{3961D200-80C3-4F77-8161-260BE6CA2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46" y="209551"/>
            <a:ext cx="4859959" cy="3238500"/>
          </a:xfrm>
          <a:prstGeom prst="rect">
            <a:avLst/>
          </a:prstGeom>
        </p:spPr>
      </p:pic>
      <p:pic>
        <p:nvPicPr>
          <p:cNvPr id="15" name="Рисунок 14">
            <a:extLst>
              <a:ext uri="{FF2B5EF4-FFF2-40B4-BE49-F238E27FC236}">
                <a16:creationId xmlns:a16="http://schemas.microsoft.com/office/drawing/2014/main" id="{ABC3C1F1-EE38-47C1-AE46-A0BF2D064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768" y="190501"/>
            <a:ext cx="4343400" cy="3257550"/>
          </a:xfrm>
          <a:prstGeom prst="rect">
            <a:avLst/>
          </a:prstGeom>
        </p:spPr>
      </p:pic>
    </p:spTree>
    <p:extLst>
      <p:ext uri="{BB962C8B-B14F-4D97-AF65-F5344CB8AC3E}">
        <p14:creationId xmlns:p14="http://schemas.microsoft.com/office/powerpoint/2010/main" val="915765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8A15CFC-1DE4-44F4-A688-03DDCEE9FAA2}"/>
              </a:ext>
            </a:extLst>
          </p:cNvPr>
          <p:cNvSpPr>
            <a:spLocks noGrp="1"/>
          </p:cNvSpPr>
          <p:nvPr>
            <p:ph idx="1"/>
          </p:nvPr>
        </p:nvSpPr>
        <p:spPr>
          <a:xfrm>
            <a:off x="323850" y="3425825"/>
            <a:ext cx="10515600" cy="4351338"/>
          </a:xfrm>
        </p:spPr>
        <p:txBody>
          <a:bodyPr/>
          <a:lstStyle/>
          <a:p>
            <a:pPr marL="95250" indent="0">
              <a:lnSpc>
                <a:spcPct val="107000"/>
              </a:lnSpc>
              <a:spcBef>
                <a:spcPts val="75"/>
              </a:spcBef>
              <a:spcAft>
                <a:spcPts val="75"/>
              </a:spcAft>
              <a:buNone/>
            </a:pPr>
            <a:r>
              <a:rPr lang="ru-RU" sz="1800" b="1" dirty="0" err="1">
                <a:effectLst/>
                <a:latin typeface="Georgia" panose="02040502050405020303" pitchFamily="18" charset="0"/>
                <a:ea typeface="Times New Roman" panose="02020603050405020304" pitchFamily="18" charset="0"/>
                <a:cs typeface="Times New Roman" panose="02020603050405020304" pitchFamily="18" charset="0"/>
              </a:rPr>
              <a:t>Ирендыкский</a:t>
            </a:r>
            <a:r>
              <a:rPr lang="ru-RU" sz="1800" b="1" dirty="0">
                <a:effectLst/>
                <a:latin typeface="Georgia" panose="02040502050405020303" pitchFamily="18" charset="0"/>
                <a:ea typeface="Times New Roman" panose="02020603050405020304" pitchFamily="18" charset="0"/>
                <a:cs typeface="Times New Roman" panose="02020603050405020304" pitchFamily="18" charset="0"/>
              </a:rPr>
              <a:t> медведь</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 название золотого самородка весом 4 кг 788 граммов. Является национальным достоянием Российской Федерации и Республики Башкортостан. Хранится в Национальном Банке РБ. 20 января 2011 года состоялась церемония передачи уникального золотого самородка от Национального банка Башкортостана Национальному музею республики Башкортостан. Отныне слиток будет храниться в Национальном музее и выставляться напоказ для всеобщего обозрения как национальное достояние республики и всей Российской Федерации.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Длина 31 см, ширина 18,5 см и толщина до 1,5 см, объём 310 кубических см. Масса 4 кг 788 граммов.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hlinkClick r:id="rId2"/>
            <a:extLst>
              <a:ext uri="{FF2B5EF4-FFF2-40B4-BE49-F238E27FC236}">
                <a16:creationId xmlns:a16="http://schemas.microsoft.com/office/drawing/2014/main" id="{A18BF2EC-FE49-4904-9477-7F544E5064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86284" y="87630"/>
            <a:ext cx="3190731" cy="3338195"/>
          </a:xfrm>
          <a:prstGeom prst="rect">
            <a:avLst/>
          </a:prstGeom>
          <a:noFill/>
          <a:ln>
            <a:noFill/>
          </a:ln>
        </p:spPr>
      </p:pic>
    </p:spTree>
    <p:extLst>
      <p:ext uri="{BB962C8B-B14F-4D97-AF65-F5344CB8AC3E}">
        <p14:creationId xmlns:p14="http://schemas.microsoft.com/office/powerpoint/2010/main" val="234809649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5D73129-EBD4-452B-A22C-6AA88B6EE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221" y="270165"/>
            <a:ext cx="4756088" cy="3158835"/>
          </a:xfrm>
          <a:prstGeom prst="rect">
            <a:avLst/>
          </a:prstGeom>
        </p:spPr>
      </p:pic>
      <p:sp>
        <p:nvSpPr>
          <p:cNvPr id="3" name="Объект 2">
            <a:extLst>
              <a:ext uri="{FF2B5EF4-FFF2-40B4-BE49-F238E27FC236}">
                <a16:creationId xmlns:a16="http://schemas.microsoft.com/office/drawing/2014/main" id="{832D98DC-CB79-454D-BB6C-D6EB69A18892}"/>
              </a:ext>
            </a:extLst>
          </p:cNvPr>
          <p:cNvSpPr>
            <a:spLocks noGrp="1"/>
          </p:cNvSpPr>
          <p:nvPr>
            <p:ph idx="1"/>
          </p:nvPr>
        </p:nvSpPr>
        <p:spPr>
          <a:xfrm>
            <a:off x="942109" y="3560618"/>
            <a:ext cx="10571017" cy="4597545"/>
          </a:xfrm>
        </p:spPr>
        <p:txBody>
          <a:bodyPr/>
          <a:lstStyle/>
          <a:p>
            <a:pPr marL="95250" indent="0">
              <a:lnSpc>
                <a:spcPct val="107000"/>
              </a:lnSpc>
              <a:spcBef>
                <a:spcPts val="75"/>
              </a:spcBef>
              <a:spcAft>
                <a:spcPts val="75"/>
              </a:spcAft>
              <a:buNone/>
            </a:pPr>
            <a:r>
              <a:rPr lang="ru-RU" sz="1800" b="1" dirty="0" smtClean="0">
                <a:effectLst/>
                <a:latin typeface="Georgia" panose="02040502050405020303" pitchFamily="18" charset="0"/>
                <a:ea typeface="Times New Roman" panose="02020603050405020304" pitchFamily="18" charset="0"/>
                <a:cs typeface="Times New Roman" panose="02020603050405020304" pitchFamily="18" charset="0"/>
              </a:rPr>
              <a:t>	</a:t>
            </a:r>
            <a:r>
              <a:rPr lang="ru-RU" sz="1800" b="1" dirty="0" err="1" smtClean="0">
                <a:effectLst/>
                <a:latin typeface="Georgia" panose="02040502050405020303" pitchFamily="18" charset="0"/>
                <a:ea typeface="Times New Roman" panose="02020603050405020304" pitchFamily="18" charset="0"/>
                <a:cs typeface="Times New Roman" panose="02020603050405020304" pitchFamily="18" charset="0"/>
              </a:rPr>
              <a:t>Ибрагимовский</a:t>
            </a:r>
            <a:r>
              <a:rPr lang="ru-RU" sz="1800" b="1" dirty="0" smtClean="0">
                <a:effectLst/>
                <a:latin typeface="Georgia" panose="02040502050405020303" pitchFamily="18" charset="0"/>
                <a:ea typeface="Times New Roman" panose="02020603050405020304" pitchFamily="18" charset="0"/>
                <a:cs typeface="Times New Roman" panose="02020603050405020304" pitchFamily="18" charset="0"/>
              </a:rPr>
              <a:t> </a:t>
            </a:r>
            <a:r>
              <a:rPr lang="ru-RU" sz="1800" b="1" dirty="0">
                <a:effectLst/>
                <a:latin typeface="Georgia" panose="02040502050405020303" pitchFamily="18" charset="0"/>
                <a:ea typeface="Times New Roman" panose="02020603050405020304" pitchFamily="18" charset="0"/>
                <a:cs typeface="Times New Roman" panose="02020603050405020304" pitchFamily="18" charset="0"/>
              </a:rPr>
              <a:t>водопад</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находится на одном из притоков реки </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Худолаз</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восточном склоне хребта Ирендык. Высота над уровнем моря приблизительно 800 метров. Состоит из 3 ступеней. Верхняя ступень высотой 1,2 метра, вторая и третья — по 7 м каждая. Также водопад является самым высоким в Башкортостане.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95250" indent="0">
              <a:lnSpc>
                <a:spcPct val="107000"/>
              </a:lnSpc>
              <a:spcBef>
                <a:spcPts val="75"/>
              </a:spcBef>
              <a:spcAft>
                <a:spcPts val="75"/>
              </a:spcAft>
              <a:buNone/>
            </a:pP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В туристической топонимике встречается под названием «</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Гадельша</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Водопад крайне привлекает туристов соседних областей и республик. Также является самым высоким водопадом в Башкортостане. Вблизи находится турбаза.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hlinkClick r:id="rId3"/>
            <a:extLst>
              <a:ext uri="{FF2B5EF4-FFF2-40B4-BE49-F238E27FC236}">
                <a16:creationId xmlns:a16="http://schemas.microsoft.com/office/drawing/2014/main" id="{E9A558C3-C877-46D0-B48E-B318DABEEF7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8146" y="157192"/>
            <a:ext cx="2166216" cy="3283527"/>
          </a:xfrm>
          <a:prstGeom prst="rect">
            <a:avLst/>
          </a:prstGeom>
          <a:noFill/>
          <a:ln>
            <a:noFill/>
          </a:ln>
        </p:spPr>
      </p:pic>
      <p:pic>
        <p:nvPicPr>
          <p:cNvPr id="6" name="Рисунок 5">
            <a:extLst>
              <a:ext uri="{FF2B5EF4-FFF2-40B4-BE49-F238E27FC236}">
                <a16:creationId xmlns:a16="http://schemas.microsoft.com/office/drawing/2014/main" id="{48838249-1240-4B04-B79A-74572E0D8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509" y="270165"/>
            <a:ext cx="3581400" cy="3051176"/>
          </a:xfrm>
          <a:prstGeom prst="rect">
            <a:avLst/>
          </a:prstGeom>
        </p:spPr>
      </p:pic>
    </p:spTree>
    <p:extLst>
      <p:ext uri="{BB962C8B-B14F-4D97-AF65-F5344CB8AC3E}">
        <p14:creationId xmlns:p14="http://schemas.microsoft.com/office/powerpoint/2010/main" val="124505144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D3676E7-F4B4-488F-AB51-5E85F590F86B}"/>
              </a:ext>
            </a:extLst>
          </p:cNvPr>
          <p:cNvSpPr>
            <a:spLocks noGrp="1"/>
          </p:cNvSpPr>
          <p:nvPr>
            <p:ph idx="1"/>
          </p:nvPr>
        </p:nvSpPr>
        <p:spPr>
          <a:xfrm>
            <a:off x="571500" y="2363406"/>
            <a:ext cx="10515600" cy="4351338"/>
          </a:xfrm>
        </p:spPr>
        <p:txBody>
          <a:bodyPr>
            <a:normAutofit lnSpcReduction="10000"/>
          </a:bodyPr>
          <a:lstStyle/>
          <a:p>
            <a:pPr marL="95250" indent="0">
              <a:lnSpc>
                <a:spcPct val="107000"/>
              </a:lnSpc>
              <a:spcBef>
                <a:spcPts val="75"/>
              </a:spcBef>
              <a:spcAft>
                <a:spcPts val="75"/>
              </a:spcAft>
              <a:buNone/>
            </a:pPr>
            <a:endPar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95250" indent="0">
              <a:lnSpc>
                <a:spcPct val="107000"/>
              </a:lnSpc>
              <a:spcBef>
                <a:spcPts val="75"/>
              </a:spcBef>
              <a:spcAft>
                <a:spcPts val="75"/>
              </a:spcAft>
              <a:buNone/>
            </a:pPr>
            <a:r>
              <a:rPr lang="ru-RU" sz="1800" b="1" dirty="0" smtClean="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Образовательные учреждения города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институт Башкирского государственного университета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многопрофильный колледж</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педагогический колледж имени Б.М. </a:t>
            </a: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Мамбеткулова</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медицинский колледж</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колледж искусств имени К. А. Валеева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latin typeface="Georgia" panose="02040502050405020303" pitchFamily="18" charset="0"/>
                <a:ea typeface="Times New Roman" panose="02020603050405020304" pitchFamily="18" charset="0"/>
                <a:cs typeface="Times New Roman" panose="02020603050405020304" pitchFamily="18" charset="0"/>
              </a:rPr>
              <a:t>Сибайский</a:t>
            </a:r>
            <a:r>
              <a:rPr lang="ru-RU" sz="18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 колледж строительства и сервиса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ru-RU" sz="1800" dirty="0" err="1">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Сибайское</a:t>
            </a:r>
            <a:r>
              <a:rPr lang="ru-RU"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медресе им. Абу Ханифы, </a:t>
            </a:r>
            <a:r>
              <a:rPr lang="ru-RU" sz="1800" dirty="0">
                <a:solidFill>
                  <a:srgbClr val="000000"/>
                </a:solidFill>
                <a:latin typeface="Georgia" panose="02040502050405020303" pitchFamily="18" charset="0"/>
                <a:ea typeface="Calibri" panose="020F0502020204030204" pitchFamily="34" charset="0"/>
                <a:cs typeface="Times New Roman" panose="02020603050405020304" pitchFamily="18" charset="0"/>
              </a:rPr>
              <a:t>а также школы и детские сады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6ACAB144-BA38-496F-9FF8-546BA868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677" y="264731"/>
            <a:ext cx="3338375" cy="2220150"/>
          </a:xfrm>
          <a:prstGeom prst="rect">
            <a:avLst/>
          </a:prstGeom>
        </p:spPr>
      </p:pic>
      <p:pic>
        <p:nvPicPr>
          <p:cNvPr id="7" name="Рисунок 6">
            <a:extLst>
              <a:ext uri="{FF2B5EF4-FFF2-40B4-BE49-F238E27FC236}">
                <a16:creationId xmlns:a16="http://schemas.microsoft.com/office/drawing/2014/main" id="{6C6E237D-1C19-49AB-82C5-2BAE92636F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5383" y="264731"/>
            <a:ext cx="3855027" cy="2439472"/>
          </a:xfrm>
          <a:prstGeom prst="rect">
            <a:avLst/>
          </a:prstGeom>
        </p:spPr>
      </p:pic>
    </p:spTree>
    <p:extLst>
      <p:ext uri="{BB962C8B-B14F-4D97-AF65-F5344CB8AC3E}">
        <p14:creationId xmlns:p14="http://schemas.microsoft.com/office/powerpoint/2010/main" val="16635888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2171</Words>
  <Application>Microsoft Office PowerPoint</Application>
  <PresentationFormat>Широкоэкранный</PresentationFormat>
  <Paragraphs>112</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29</vt:i4>
      </vt:variant>
    </vt:vector>
  </HeadingPairs>
  <TitlesOfParts>
    <vt:vector size="35" baseType="lpstr">
      <vt:lpstr>Arial</vt:lpstr>
      <vt:lpstr>Calibri</vt:lpstr>
      <vt:lpstr>Calibri Light</vt:lpstr>
      <vt:lpstr>Georgia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 Безопасности</dc:creator>
  <cp:lastModifiedBy>Пользователь</cp:lastModifiedBy>
  <cp:revision>58</cp:revision>
  <dcterms:created xsi:type="dcterms:W3CDTF">2022-10-19T04:39:55Z</dcterms:created>
  <dcterms:modified xsi:type="dcterms:W3CDTF">2022-10-22T11:29:48Z</dcterms:modified>
</cp:coreProperties>
</file>